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7" r:id="rId3"/>
    <p:sldId id="258" r:id="rId4"/>
    <p:sldId id="259" r:id="rId5"/>
    <p:sldId id="264" r:id="rId6"/>
    <p:sldId id="265" r:id="rId7"/>
    <p:sldId id="266" r:id="rId8"/>
    <p:sldId id="267" r:id="rId9"/>
    <p:sldId id="268" r:id="rId10"/>
    <p:sldId id="269" r:id="rId11"/>
    <p:sldId id="270" r:id="rId12"/>
    <p:sldId id="297" r:id="rId13"/>
    <p:sldId id="299" r:id="rId14"/>
    <p:sldId id="298" r:id="rId15"/>
    <p:sldId id="271" r:id="rId16"/>
    <p:sldId id="272" r:id="rId17"/>
    <p:sldId id="273" r:id="rId18"/>
    <p:sldId id="274" r:id="rId19"/>
    <p:sldId id="285" r:id="rId20"/>
    <p:sldId id="286" r:id="rId21"/>
    <p:sldId id="287" r:id="rId22"/>
    <p:sldId id="288" r:id="rId23"/>
    <p:sldId id="289" r:id="rId24"/>
    <p:sldId id="290" r:id="rId25"/>
    <p:sldId id="291" r:id="rId26"/>
    <p:sldId id="292" r:id="rId27"/>
    <p:sldId id="293" r:id="rId28"/>
    <p:sldId id="296" r:id="rId29"/>
    <p:sldId id="275" r:id="rId30"/>
    <p:sldId id="276" r:id="rId31"/>
    <p:sldId id="277" r:id="rId32"/>
    <p:sldId id="278" r:id="rId33"/>
    <p:sldId id="279" r:id="rId34"/>
    <p:sldId id="280" r:id="rId35"/>
    <p:sldId id="281" r:id="rId36"/>
    <p:sldId id="300" r:id="rId37"/>
    <p:sldId id="282" r:id="rId38"/>
    <p:sldId id="262"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E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9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tih HAKLI" userId="8423ba02418149e5" providerId="LiveId" clId="{779506E4-648D-43EA-9F34-82B3402EA710}"/>
    <pc:docChg chg="undo custSel delSld modSld">
      <pc:chgData name="Fatih HAKLI" userId="8423ba02418149e5" providerId="LiveId" clId="{779506E4-648D-43EA-9F34-82B3402EA710}" dt="2026-09-10T12:48:21.186" v="6993" actId="47"/>
      <pc:docMkLst>
        <pc:docMk/>
      </pc:docMkLst>
      <pc:sldChg chg="del">
        <pc:chgData name="Fatih HAKLI" userId="8423ba02418149e5" providerId="LiveId" clId="{779506E4-648D-43EA-9F34-82B3402EA710}" dt="2026-09-10T12:48:19.478" v="6992" actId="47"/>
        <pc:sldMkLst>
          <pc:docMk/>
          <pc:sldMk cId="298391644" sldId="260"/>
        </pc:sldMkLst>
      </pc:sldChg>
      <pc:sldChg chg="del">
        <pc:chgData name="Fatih HAKLI" userId="8423ba02418149e5" providerId="LiveId" clId="{779506E4-648D-43EA-9F34-82B3402EA710}" dt="2026-09-10T12:48:21.186" v="6993" actId="47"/>
        <pc:sldMkLst>
          <pc:docMk/>
          <pc:sldMk cId="3772074202" sldId="261"/>
        </pc:sldMkLst>
      </pc:sldChg>
      <pc:sldChg chg="modSp mod">
        <pc:chgData name="Fatih HAKLI" userId="8423ba02418149e5" providerId="LiveId" clId="{779506E4-648D-43EA-9F34-82B3402EA710}" dt="2026-09-09T06:50:08.610" v="468" actId="20577"/>
        <pc:sldMkLst>
          <pc:docMk/>
          <pc:sldMk cId="1945587635" sldId="273"/>
        </pc:sldMkLst>
        <pc:graphicFrameChg chg="modGraphic">
          <ac:chgData name="Fatih HAKLI" userId="8423ba02418149e5" providerId="LiveId" clId="{779506E4-648D-43EA-9F34-82B3402EA710}" dt="2026-09-09T06:50:08.610" v="468" actId="20577"/>
          <ac:graphicFrameMkLst>
            <pc:docMk/>
            <pc:sldMk cId="1945587635" sldId="273"/>
            <ac:graphicFrameMk id="4" creationId="{2EA1398D-3938-A11A-2A76-BB2A5156F35C}"/>
          </ac:graphicFrameMkLst>
        </pc:graphicFrameChg>
      </pc:sldChg>
      <pc:sldChg chg="delSp modSp mod">
        <pc:chgData name="Fatih HAKLI" userId="8423ba02418149e5" providerId="LiveId" clId="{779506E4-648D-43EA-9F34-82B3402EA710}" dt="2026-09-09T08:32:05.189" v="1776" actId="478"/>
        <pc:sldMkLst>
          <pc:docMk/>
          <pc:sldMk cId="3422811739" sldId="274"/>
        </pc:sldMkLst>
        <pc:spChg chg="del">
          <ac:chgData name="Fatih HAKLI" userId="8423ba02418149e5" providerId="LiveId" clId="{779506E4-648D-43EA-9F34-82B3402EA710}" dt="2026-09-09T08:32:05.189" v="1776" actId="478"/>
          <ac:spMkLst>
            <pc:docMk/>
            <pc:sldMk cId="3422811739" sldId="274"/>
            <ac:spMk id="6" creationId="{3AB628BB-07C1-A710-EC2E-4F9EB41F0F03}"/>
          </ac:spMkLst>
        </pc:spChg>
        <pc:graphicFrameChg chg="modGraphic">
          <ac:chgData name="Fatih HAKLI" userId="8423ba02418149e5" providerId="LiveId" clId="{779506E4-648D-43EA-9F34-82B3402EA710}" dt="2026-09-09T08:29:06.361" v="1629" actId="207"/>
          <ac:graphicFrameMkLst>
            <pc:docMk/>
            <pc:sldMk cId="3422811739" sldId="274"/>
            <ac:graphicFrameMk id="2" creationId="{A6AB84FB-C476-F227-E8EA-1FA052DBB6B3}"/>
          </ac:graphicFrameMkLst>
        </pc:graphicFrameChg>
      </pc:sldChg>
      <pc:sldChg chg="delSp modSp mod">
        <pc:chgData name="Fatih HAKLI" userId="8423ba02418149e5" providerId="LiveId" clId="{779506E4-648D-43EA-9F34-82B3402EA710}" dt="2026-09-10T12:46:11.510" v="6983" actId="1076"/>
        <pc:sldMkLst>
          <pc:docMk/>
          <pc:sldMk cId="3325518583" sldId="275"/>
        </pc:sldMkLst>
        <pc:spChg chg="del">
          <ac:chgData name="Fatih HAKLI" userId="8423ba02418149e5" providerId="LiveId" clId="{779506E4-648D-43EA-9F34-82B3402EA710}" dt="2026-09-10T12:46:08.460" v="6982" actId="478"/>
          <ac:spMkLst>
            <pc:docMk/>
            <pc:sldMk cId="3325518583" sldId="275"/>
            <ac:spMk id="5" creationId="{28849039-3716-3763-0E7F-FEA13AB1077E}"/>
          </ac:spMkLst>
        </pc:spChg>
        <pc:graphicFrameChg chg="mod modGraphic">
          <ac:chgData name="Fatih HAKLI" userId="8423ba02418149e5" providerId="LiveId" clId="{779506E4-648D-43EA-9F34-82B3402EA710}" dt="2026-09-10T12:46:11.510" v="6983" actId="1076"/>
          <ac:graphicFrameMkLst>
            <pc:docMk/>
            <pc:sldMk cId="3325518583" sldId="275"/>
            <ac:graphicFrameMk id="2" creationId="{76292A70-4309-78E1-93D2-F6419E171F83}"/>
          </ac:graphicFrameMkLst>
        </pc:graphicFrameChg>
      </pc:sldChg>
      <pc:sldChg chg="modSp mod">
        <pc:chgData name="Fatih HAKLI" userId="8423ba02418149e5" providerId="LiveId" clId="{779506E4-648D-43EA-9F34-82B3402EA710}" dt="2026-09-10T12:46:48.124" v="6985" actId="123"/>
        <pc:sldMkLst>
          <pc:docMk/>
          <pc:sldMk cId="2116591445" sldId="276"/>
        </pc:sldMkLst>
        <pc:spChg chg="mod">
          <ac:chgData name="Fatih HAKLI" userId="8423ba02418149e5" providerId="LiveId" clId="{779506E4-648D-43EA-9F34-82B3402EA710}" dt="2026-09-10T12:46:48.124" v="6985" actId="123"/>
          <ac:spMkLst>
            <pc:docMk/>
            <pc:sldMk cId="2116591445" sldId="276"/>
            <ac:spMk id="5" creationId="{8E31C37B-95BE-BC78-0908-8BD39D741B12}"/>
          </ac:spMkLst>
        </pc:spChg>
      </pc:sldChg>
      <pc:sldChg chg="delSp mod">
        <pc:chgData name="Fatih HAKLI" userId="8423ba02418149e5" providerId="LiveId" clId="{779506E4-648D-43EA-9F34-82B3402EA710}" dt="2026-09-10T12:46:59.420" v="6986" actId="478"/>
        <pc:sldMkLst>
          <pc:docMk/>
          <pc:sldMk cId="4147226866" sldId="278"/>
        </pc:sldMkLst>
        <pc:spChg chg="del">
          <ac:chgData name="Fatih HAKLI" userId="8423ba02418149e5" providerId="LiveId" clId="{779506E4-648D-43EA-9F34-82B3402EA710}" dt="2026-09-10T12:46:59.420" v="6986" actId="478"/>
          <ac:spMkLst>
            <pc:docMk/>
            <pc:sldMk cId="4147226866" sldId="278"/>
            <ac:spMk id="5" creationId="{CC1D3A32-165C-7979-9B4E-48BA35E57A9A}"/>
          </ac:spMkLst>
        </pc:spChg>
      </pc:sldChg>
      <pc:sldChg chg="modSp mod">
        <pc:chgData name="Fatih HAKLI" userId="8423ba02418149e5" providerId="LiveId" clId="{779506E4-648D-43EA-9F34-82B3402EA710}" dt="2026-09-10T12:47:21.335" v="6989" actId="123"/>
        <pc:sldMkLst>
          <pc:docMk/>
          <pc:sldMk cId="3895990025" sldId="279"/>
        </pc:sldMkLst>
        <pc:spChg chg="mod">
          <ac:chgData name="Fatih HAKLI" userId="8423ba02418149e5" providerId="LiveId" clId="{779506E4-648D-43EA-9F34-82B3402EA710}" dt="2026-09-10T12:47:21.335" v="6989" actId="123"/>
          <ac:spMkLst>
            <pc:docMk/>
            <pc:sldMk cId="3895990025" sldId="279"/>
            <ac:spMk id="5" creationId="{8752FC38-FC69-DE44-09FA-1785899651B3}"/>
          </ac:spMkLst>
        </pc:spChg>
      </pc:sldChg>
      <pc:sldChg chg="del">
        <pc:chgData name="Fatih HAKLI" userId="8423ba02418149e5" providerId="LiveId" clId="{779506E4-648D-43EA-9F34-82B3402EA710}" dt="2026-09-10T12:48:15.724" v="6990" actId="47"/>
        <pc:sldMkLst>
          <pc:docMk/>
          <pc:sldMk cId="3032022759" sldId="283"/>
        </pc:sldMkLst>
      </pc:sldChg>
      <pc:sldChg chg="del">
        <pc:chgData name="Fatih HAKLI" userId="8423ba02418149e5" providerId="LiveId" clId="{779506E4-648D-43EA-9F34-82B3402EA710}" dt="2026-09-10T12:48:17.668" v="6991" actId="47"/>
        <pc:sldMkLst>
          <pc:docMk/>
          <pc:sldMk cId="982275751" sldId="284"/>
        </pc:sldMkLst>
      </pc:sldChg>
      <pc:sldChg chg="delSp modSp mod">
        <pc:chgData name="Fatih HAKLI" userId="8423ba02418149e5" providerId="LiveId" clId="{779506E4-648D-43EA-9F34-82B3402EA710}" dt="2026-09-09T08:30:15.837" v="1775" actId="207"/>
        <pc:sldMkLst>
          <pc:docMk/>
          <pc:sldMk cId="4209700025" sldId="285"/>
        </pc:sldMkLst>
        <pc:spChg chg="del">
          <ac:chgData name="Fatih HAKLI" userId="8423ba02418149e5" providerId="LiveId" clId="{779506E4-648D-43EA-9F34-82B3402EA710}" dt="2026-09-09T08:30:03.446" v="1773" actId="478"/>
          <ac:spMkLst>
            <pc:docMk/>
            <pc:sldMk cId="4209700025" sldId="285"/>
            <ac:spMk id="6" creationId="{19E84673-73C6-82F1-5783-AE52B612C9F5}"/>
          </ac:spMkLst>
        </pc:spChg>
        <pc:graphicFrameChg chg="modGraphic">
          <ac:chgData name="Fatih HAKLI" userId="8423ba02418149e5" providerId="LiveId" clId="{779506E4-648D-43EA-9F34-82B3402EA710}" dt="2026-09-09T08:30:15.837" v="1775" actId="207"/>
          <ac:graphicFrameMkLst>
            <pc:docMk/>
            <pc:sldMk cId="4209700025" sldId="285"/>
            <ac:graphicFrameMk id="2" creationId="{4643DE69-093B-5FFD-2C3D-81301E007918}"/>
          </ac:graphicFrameMkLst>
        </pc:graphicFrameChg>
      </pc:sldChg>
      <pc:sldChg chg="delSp modSp mod">
        <pc:chgData name="Fatih HAKLI" userId="8423ba02418149e5" providerId="LiveId" clId="{779506E4-648D-43EA-9F34-82B3402EA710}" dt="2026-09-09T13:06:19.114" v="2296" actId="1076"/>
        <pc:sldMkLst>
          <pc:docMk/>
          <pc:sldMk cId="1454514398" sldId="286"/>
        </pc:sldMkLst>
        <pc:spChg chg="del">
          <ac:chgData name="Fatih HAKLI" userId="8423ba02418149e5" providerId="LiveId" clId="{779506E4-648D-43EA-9F34-82B3402EA710}" dt="2026-09-09T11:49:32.456" v="2043" actId="478"/>
          <ac:spMkLst>
            <pc:docMk/>
            <pc:sldMk cId="1454514398" sldId="286"/>
            <ac:spMk id="5" creationId="{C0D56582-1157-9D9F-9F77-FAF2D516B978}"/>
          </ac:spMkLst>
        </pc:spChg>
        <pc:graphicFrameChg chg="mod modGraphic">
          <ac:chgData name="Fatih HAKLI" userId="8423ba02418149e5" providerId="LiveId" clId="{779506E4-648D-43EA-9F34-82B3402EA710}" dt="2026-09-09T13:06:19.114" v="2296" actId="1076"/>
          <ac:graphicFrameMkLst>
            <pc:docMk/>
            <pc:sldMk cId="1454514398" sldId="286"/>
            <ac:graphicFrameMk id="2" creationId="{ABDFA1E1-1E96-47D8-A64C-CB7EE42A3974}"/>
          </ac:graphicFrameMkLst>
        </pc:graphicFrameChg>
      </pc:sldChg>
      <pc:sldChg chg="delSp modSp mod">
        <pc:chgData name="Fatih HAKLI" userId="8423ba02418149e5" providerId="LiveId" clId="{779506E4-648D-43EA-9F34-82B3402EA710}" dt="2026-09-09T13:11:43.075" v="2299" actId="13926"/>
        <pc:sldMkLst>
          <pc:docMk/>
          <pc:sldMk cId="3996407352" sldId="288"/>
        </pc:sldMkLst>
        <pc:spChg chg="del">
          <ac:chgData name="Fatih HAKLI" userId="8423ba02418149e5" providerId="LiveId" clId="{779506E4-648D-43EA-9F34-82B3402EA710}" dt="2026-09-09T11:49:36.225" v="2044" actId="478"/>
          <ac:spMkLst>
            <pc:docMk/>
            <pc:sldMk cId="3996407352" sldId="288"/>
            <ac:spMk id="6" creationId="{CDA8E060-BA56-06A6-7E63-C1107452E12D}"/>
          </ac:spMkLst>
        </pc:spChg>
        <pc:graphicFrameChg chg="modGraphic">
          <ac:chgData name="Fatih HAKLI" userId="8423ba02418149e5" providerId="LiveId" clId="{779506E4-648D-43EA-9F34-82B3402EA710}" dt="2026-09-09T13:11:43.075" v="2299" actId="13926"/>
          <ac:graphicFrameMkLst>
            <pc:docMk/>
            <pc:sldMk cId="3996407352" sldId="288"/>
            <ac:graphicFrameMk id="3" creationId="{24468A29-2778-1B69-414A-CE412E7E3211}"/>
          </ac:graphicFrameMkLst>
        </pc:graphicFrameChg>
      </pc:sldChg>
      <pc:sldChg chg="delSp modSp mod">
        <pc:chgData name="Fatih HAKLI" userId="8423ba02418149e5" providerId="LiveId" clId="{779506E4-648D-43EA-9F34-82B3402EA710}" dt="2026-09-10T12:38:03.212" v="5901" actId="478"/>
        <pc:sldMkLst>
          <pc:docMk/>
          <pc:sldMk cId="487557198" sldId="289"/>
        </pc:sldMkLst>
        <pc:spChg chg="del">
          <ac:chgData name="Fatih HAKLI" userId="8423ba02418149e5" providerId="LiveId" clId="{779506E4-648D-43EA-9F34-82B3402EA710}" dt="2026-09-10T12:38:03.212" v="5901" actId="478"/>
          <ac:spMkLst>
            <pc:docMk/>
            <pc:sldMk cId="487557198" sldId="289"/>
            <ac:spMk id="6" creationId="{3ED77732-CD2F-4038-8FFC-F01C16DF3625}"/>
          </ac:spMkLst>
        </pc:spChg>
        <pc:graphicFrameChg chg="mod modGraphic">
          <ac:chgData name="Fatih HAKLI" userId="8423ba02418149e5" providerId="LiveId" clId="{779506E4-648D-43EA-9F34-82B3402EA710}" dt="2026-09-10T06:33:46.169" v="3203" actId="207"/>
          <ac:graphicFrameMkLst>
            <pc:docMk/>
            <pc:sldMk cId="487557198" sldId="289"/>
            <ac:graphicFrameMk id="12" creationId="{3BB73138-2BF8-84A7-84DB-D00C8CF7E865}"/>
          </ac:graphicFrameMkLst>
        </pc:graphicFrameChg>
      </pc:sldChg>
      <pc:sldChg chg="delSp modSp mod">
        <pc:chgData name="Fatih HAKLI" userId="8423ba02418149e5" providerId="LiveId" clId="{779506E4-648D-43EA-9F34-82B3402EA710}" dt="2026-09-10T12:37:59.666" v="5900" actId="478"/>
        <pc:sldMkLst>
          <pc:docMk/>
          <pc:sldMk cId="1927878199" sldId="290"/>
        </pc:sldMkLst>
        <pc:spChg chg="del">
          <ac:chgData name="Fatih HAKLI" userId="8423ba02418149e5" providerId="LiveId" clId="{779506E4-648D-43EA-9F34-82B3402EA710}" dt="2026-09-10T12:37:59.666" v="5900" actId="478"/>
          <ac:spMkLst>
            <pc:docMk/>
            <pc:sldMk cId="1927878199" sldId="290"/>
            <ac:spMk id="5" creationId="{A2E262C0-60DA-86E5-E895-C22E9CF5568D}"/>
          </ac:spMkLst>
        </pc:spChg>
        <pc:graphicFrameChg chg="modGraphic">
          <ac:chgData name="Fatih HAKLI" userId="8423ba02418149e5" providerId="LiveId" clId="{779506E4-648D-43EA-9F34-82B3402EA710}" dt="2026-09-10T09:13:49.671" v="4204" actId="207"/>
          <ac:graphicFrameMkLst>
            <pc:docMk/>
            <pc:sldMk cId="1927878199" sldId="290"/>
            <ac:graphicFrameMk id="2" creationId="{C0AE3FB2-2A67-EF4E-A734-005EC6360A7E}"/>
          </ac:graphicFrameMkLst>
        </pc:graphicFrameChg>
      </pc:sldChg>
      <pc:sldChg chg="modSp mod">
        <pc:chgData name="Fatih HAKLI" userId="8423ba02418149e5" providerId="LiveId" clId="{779506E4-648D-43EA-9F34-82B3402EA710}" dt="2026-09-10T09:14:11.547" v="4207" actId="207"/>
        <pc:sldMkLst>
          <pc:docMk/>
          <pc:sldMk cId="538073028" sldId="291"/>
        </pc:sldMkLst>
        <pc:graphicFrameChg chg="modGraphic">
          <ac:chgData name="Fatih HAKLI" userId="8423ba02418149e5" providerId="LiveId" clId="{779506E4-648D-43EA-9F34-82B3402EA710}" dt="2026-09-10T09:14:11.547" v="4207" actId="207"/>
          <ac:graphicFrameMkLst>
            <pc:docMk/>
            <pc:sldMk cId="538073028" sldId="291"/>
            <ac:graphicFrameMk id="3" creationId="{BE20F347-F0F1-0039-028C-BF76E2986268}"/>
          </ac:graphicFrameMkLst>
        </pc:graphicFrameChg>
      </pc:sldChg>
      <pc:sldChg chg="addSp delSp modSp mod">
        <pc:chgData name="Fatih HAKLI" userId="8423ba02418149e5" providerId="LiveId" clId="{779506E4-648D-43EA-9F34-82B3402EA710}" dt="2026-09-10T12:37:50.781" v="5898" actId="207"/>
        <pc:sldMkLst>
          <pc:docMk/>
          <pc:sldMk cId="3103961526" sldId="292"/>
        </pc:sldMkLst>
        <pc:spChg chg="add del">
          <ac:chgData name="Fatih HAKLI" userId="8423ba02418149e5" providerId="LiveId" clId="{779506E4-648D-43EA-9F34-82B3402EA710}" dt="2026-09-10T11:41:21.943" v="5267" actId="478"/>
          <ac:spMkLst>
            <pc:docMk/>
            <pc:sldMk cId="3103961526" sldId="292"/>
            <ac:spMk id="6" creationId="{60F2E897-9EA3-D5CF-D37F-ADEACC62ADA2}"/>
          </ac:spMkLst>
        </pc:spChg>
        <pc:graphicFrameChg chg="mod modGraphic">
          <ac:chgData name="Fatih HAKLI" userId="8423ba02418149e5" providerId="LiveId" clId="{779506E4-648D-43EA-9F34-82B3402EA710}" dt="2026-09-10T12:37:50.781" v="5898" actId="207"/>
          <ac:graphicFrameMkLst>
            <pc:docMk/>
            <pc:sldMk cId="3103961526" sldId="292"/>
            <ac:graphicFrameMk id="2" creationId="{C732C622-F395-BE96-AE37-1E19AF8EAAC2}"/>
          </ac:graphicFrameMkLst>
        </pc:graphicFrameChg>
      </pc:sldChg>
      <pc:sldChg chg="delSp modSp mod">
        <pc:chgData name="Fatih HAKLI" userId="8423ba02418149e5" providerId="LiveId" clId="{779506E4-648D-43EA-9F34-82B3402EA710}" dt="2026-09-10T12:41:06.877" v="6422" actId="207"/>
        <pc:sldMkLst>
          <pc:docMk/>
          <pc:sldMk cId="1235658667" sldId="293"/>
        </pc:sldMkLst>
        <pc:spChg chg="del">
          <ac:chgData name="Fatih HAKLI" userId="8423ba02418149e5" providerId="LiveId" clId="{779506E4-648D-43EA-9F34-82B3402EA710}" dt="2026-09-10T12:37:55.378" v="5899" actId="478"/>
          <ac:spMkLst>
            <pc:docMk/>
            <pc:sldMk cId="1235658667" sldId="293"/>
            <ac:spMk id="6" creationId="{430D435A-8788-B7D3-F1B8-8CE875817872}"/>
          </ac:spMkLst>
        </pc:spChg>
        <pc:graphicFrameChg chg="modGraphic">
          <ac:chgData name="Fatih HAKLI" userId="8423ba02418149e5" providerId="LiveId" clId="{779506E4-648D-43EA-9F34-82B3402EA710}" dt="2026-09-10T12:41:06.877" v="6422" actId="207"/>
          <ac:graphicFrameMkLst>
            <pc:docMk/>
            <pc:sldMk cId="1235658667" sldId="293"/>
            <ac:graphicFrameMk id="2" creationId="{F1C3AC91-454C-FE3F-798E-79631788C883}"/>
          </ac:graphicFrameMkLst>
        </pc:graphicFrameChg>
      </pc:sldChg>
      <pc:sldChg chg="delSp modSp mod">
        <pc:chgData name="Fatih HAKLI" userId="8423ba02418149e5" providerId="LiveId" clId="{779506E4-648D-43EA-9F34-82B3402EA710}" dt="2026-09-10T12:42:57.730" v="6705" actId="207"/>
        <pc:sldMkLst>
          <pc:docMk/>
          <pc:sldMk cId="2008412633" sldId="296"/>
        </pc:sldMkLst>
        <pc:spChg chg="del">
          <ac:chgData name="Fatih HAKLI" userId="8423ba02418149e5" providerId="LiveId" clId="{779506E4-648D-43EA-9F34-82B3402EA710}" dt="2026-09-10T12:41:11.005" v="6423" actId="478"/>
          <ac:spMkLst>
            <pc:docMk/>
            <pc:sldMk cId="2008412633" sldId="296"/>
            <ac:spMk id="6" creationId="{C4A7EE01-4854-2128-C83B-15AECF1F6FBD}"/>
          </ac:spMkLst>
        </pc:spChg>
        <pc:graphicFrameChg chg="mod modGraphic">
          <ac:chgData name="Fatih HAKLI" userId="8423ba02418149e5" providerId="LiveId" clId="{779506E4-648D-43EA-9F34-82B3402EA710}" dt="2026-09-10T12:42:57.730" v="6705" actId="207"/>
          <ac:graphicFrameMkLst>
            <pc:docMk/>
            <pc:sldMk cId="2008412633" sldId="296"/>
            <ac:graphicFrameMk id="3" creationId="{72CD2226-7AE2-AB1A-AD3F-CA725073575C}"/>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bg1"/>
                </a:solidFill>
                <a:latin typeface="+mn-lt"/>
                <a:ea typeface="+mn-ea"/>
                <a:cs typeface="+mn-cs"/>
              </a:defRPr>
            </a:pPr>
            <a:r>
              <a:rPr lang="tr-TR"/>
              <a:t>Performans</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bg1"/>
              </a:solidFill>
              <a:latin typeface="+mn-lt"/>
              <a:ea typeface="+mn-ea"/>
              <a:cs typeface="+mn-cs"/>
            </a:defRPr>
          </a:pPr>
          <a:endParaRPr lang="tr-TR"/>
        </a:p>
      </c:txPr>
    </c:title>
    <c:autoTitleDeleted val="0"/>
    <c:plotArea>
      <c:layout/>
      <c:barChart>
        <c:barDir val="col"/>
        <c:grouping val="clustered"/>
        <c:varyColors val="0"/>
        <c:ser>
          <c:idx val="0"/>
          <c:order val="0"/>
          <c:tx>
            <c:strRef>
              <c:f>Sayfa1!$C$2</c:f>
              <c:strCache>
                <c:ptCount val="1"/>
                <c:pt idx="0">
                  <c:v>Performans</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Sayfa1!$B$3:$B$20</c:f>
              <c:strCache>
                <c:ptCount val="18"/>
                <c:pt idx="0">
                  <c:v>1.1</c:v>
                </c:pt>
                <c:pt idx="1">
                  <c:v>1.2</c:v>
                </c:pt>
                <c:pt idx="2">
                  <c:v>1.3</c:v>
                </c:pt>
                <c:pt idx="3">
                  <c:v>1.4</c:v>
                </c:pt>
                <c:pt idx="4">
                  <c:v>1.5</c:v>
                </c:pt>
                <c:pt idx="5">
                  <c:v>1.6</c:v>
                </c:pt>
                <c:pt idx="6">
                  <c:v>2.1</c:v>
                </c:pt>
                <c:pt idx="7">
                  <c:v>2.2</c:v>
                </c:pt>
                <c:pt idx="8">
                  <c:v>2.3</c:v>
                </c:pt>
                <c:pt idx="9">
                  <c:v>2.4</c:v>
                </c:pt>
                <c:pt idx="10">
                  <c:v>2.5</c:v>
                </c:pt>
                <c:pt idx="11">
                  <c:v>3.1</c:v>
                </c:pt>
                <c:pt idx="12">
                  <c:v>3.2</c:v>
                </c:pt>
                <c:pt idx="13">
                  <c:v>3.3</c:v>
                </c:pt>
                <c:pt idx="14">
                  <c:v>4.1</c:v>
                </c:pt>
                <c:pt idx="15">
                  <c:v>4.2</c:v>
                </c:pt>
                <c:pt idx="16">
                  <c:v>4.3</c:v>
                </c:pt>
                <c:pt idx="17">
                  <c:v>4.4</c:v>
                </c:pt>
              </c:strCache>
            </c:strRef>
          </c:cat>
          <c:val>
            <c:numRef>
              <c:f>Sayfa1!$C$3:$C$20</c:f>
              <c:numCache>
                <c:formatCode>#,##0.00</c:formatCode>
                <c:ptCount val="18"/>
                <c:pt idx="0">
                  <c:v>17.5</c:v>
                </c:pt>
                <c:pt idx="1">
                  <c:v>18.829999999999998</c:v>
                </c:pt>
                <c:pt idx="2">
                  <c:v>10.53</c:v>
                </c:pt>
                <c:pt idx="3">
                  <c:v>60</c:v>
                </c:pt>
                <c:pt idx="4">
                  <c:v>64.38</c:v>
                </c:pt>
                <c:pt idx="5">
                  <c:v>70</c:v>
                </c:pt>
                <c:pt idx="6">
                  <c:v>0</c:v>
                </c:pt>
                <c:pt idx="7">
                  <c:v>53.57</c:v>
                </c:pt>
                <c:pt idx="8">
                  <c:v>88.36</c:v>
                </c:pt>
                <c:pt idx="9">
                  <c:v>25</c:v>
                </c:pt>
                <c:pt idx="10">
                  <c:v>70</c:v>
                </c:pt>
                <c:pt idx="11">
                  <c:v>50</c:v>
                </c:pt>
                <c:pt idx="12">
                  <c:v>69.38</c:v>
                </c:pt>
                <c:pt idx="13">
                  <c:v>32.049999999999997</c:v>
                </c:pt>
                <c:pt idx="14">
                  <c:v>46.57</c:v>
                </c:pt>
                <c:pt idx="15">
                  <c:v>100</c:v>
                </c:pt>
                <c:pt idx="16">
                  <c:v>44.37</c:v>
                </c:pt>
                <c:pt idx="17">
                  <c:v>100</c:v>
                </c:pt>
              </c:numCache>
            </c:numRef>
          </c:val>
          <c:extLst>
            <c:ext xmlns:c16="http://schemas.microsoft.com/office/drawing/2014/chart" uri="{C3380CC4-5D6E-409C-BE32-E72D297353CC}">
              <c16:uniqueId val="{00000000-C437-4DB5-B20E-D1771088B272}"/>
            </c:ext>
          </c:extLst>
        </c:ser>
        <c:dLbls>
          <c:dLblPos val="outEnd"/>
          <c:showLegendKey val="0"/>
          <c:showVal val="1"/>
          <c:showCatName val="0"/>
          <c:showSerName val="0"/>
          <c:showPercent val="0"/>
          <c:showBubbleSize val="0"/>
        </c:dLbls>
        <c:gapWidth val="444"/>
        <c:overlap val="-90"/>
        <c:axId val="678821600"/>
        <c:axId val="678822144"/>
      </c:barChart>
      <c:catAx>
        <c:axId val="678821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cap="all" spc="120" normalizeH="0" baseline="0">
                <a:solidFill>
                  <a:schemeClr val="bg1"/>
                </a:solidFill>
                <a:latin typeface="+mn-lt"/>
                <a:ea typeface="+mn-ea"/>
                <a:cs typeface="+mn-cs"/>
              </a:defRPr>
            </a:pPr>
            <a:endParaRPr lang="tr-TR"/>
          </a:p>
        </c:txPr>
        <c:crossAx val="678822144"/>
        <c:crosses val="autoZero"/>
        <c:auto val="1"/>
        <c:lblAlgn val="ctr"/>
        <c:lblOffset val="100"/>
        <c:noMultiLvlLbl val="0"/>
      </c:catAx>
      <c:valAx>
        <c:axId val="678822144"/>
        <c:scaling>
          <c:orientation val="minMax"/>
        </c:scaling>
        <c:delete val="1"/>
        <c:axPos val="l"/>
        <c:numFmt formatCode="#,##0.00" sourceLinked="1"/>
        <c:majorTickMark val="none"/>
        <c:minorTickMark val="none"/>
        <c:tickLblPos val="nextTo"/>
        <c:crossAx val="678821600"/>
        <c:crosses val="autoZero"/>
        <c:crossBetween val="between"/>
      </c:valAx>
      <c:spPr>
        <a:noFill/>
        <a:ln>
          <a:solidFill>
            <a:schemeClr val="accent1">
              <a:lumMod val="50000"/>
            </a:schemeClr>
          </a:solidFill>
        </a:ln>
        <a:effectLst/>
      </c:spPr>
    </c:plotArea>
    <c:plotVisOnly val="1"/>
    <c:dispBlanksAs val="gap"/>
    <c:showDLblsOverMax val="0"/>
  </c:chart>
  <c:spPr>
    <a:solidFill>
      <a:schemeClr val="tx2"/>
    </a:solidFill>
    <a:ln w="9525" cap="flat" cmpd="sng" algn="ctr">
      <a:solidFill>
        <a:schemeClr val="tx1"/>
      </a:solidFill>
      <a:round/>
    </a:ln>
    <a:effectLst/>
  </c:spPr>
  <c:txPr>
    <a:bodyPr/>
    <a:lstStyle/>
    <a:p>
      <a:pPr>
        <a:defRPr b="1">
          <a:solidFill>
            <a:schemeClr val="bg1"/>
          </a:solidFill>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89A72971-7631-499C-B06B-121A70E48B9D}" type="datetimeFigureOut">
              <a:rPr lang="tr-TR" smtClean="0"/>
              <a:t>21.09.2026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188435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9A72971-7631-499C-B06B-121A70E48B9D}" type="datetimeFigureOut">
              <a:rPr lang="tr-TR" smtClean="0"/>
              <a:t>21.09.2026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1637262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89A72971-7631-499C-B06B-121A70E48B9D}" type="datetimeFigureOut">
              <a:rPr lang="tr-TR" smtClean="0"/>
              <a:t>21.09.2026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4082338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89A72971-7631-499C-B06B-121A70E48B9D}" type="datetimeFigureOut">
              <a:rPr lang="tr-TR" smtClean="0"/>
              <a:t>21.09.2026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2254502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89A72971-7631-499C-B06B-121A70E48B9D}" type="datetimeFigureOut">
              <a:rPr lang="tr-TR" smtClean="0"/>
              <a:t>21.09.2026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581278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89A72971-7631-499C-B06B-121A70E48B9D}" type="datetimeFigureOut">
              <a:rPr lang="tr-TR" smtClean="0"/>
              <a:t>21.09.2026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562380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9A72971-7631-499C-B06B-121A70E48B9D}" type="datetimeFigureOut">
              <a:rPr lang="tr-TR" smtClean="0"/>
              <a:t>21.09.2026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335831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89A72971-7631-499C-B06B-121A70E48B9D}" type="datetimeFigureOut">
              <a:rPr lang="tr-TR" smtClean="0"/>
              <a:t>21.09.2026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3304456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89A72971-7631-499C-B06B-121A70E48B9D}" type="datetimeFigureOut">
              <a:rPr lang="tr-TR" smtClean="0"/>
              <a:t>21.09.2026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2102601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9A72971-7631-499C-B06B-121A70E48B9D}" type="datetimeFigureOut">
              <a:rPr lang="tr-TR" smtClean="0"/>
              <a:t>21.09.2026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1063057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89A72971-7631-499C-B06B-121A70E48B9D}" type="datetimeFigureOut">
              <a:rPr lang="tr-TR" smtClean="0"/>
              <a:t>21.09.2026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F016E3B-54A6-41E0-8071-02B5AD24C0BA}" type="slidenum">
              <a:rPr lang="tr-TR" smtClean="0"/>
              <a:t>‹#›</a:t>
            </a:fld>
            <a:endParaRPr lang="tr-TR"/>
          </a:p>
        </p:txBody>
      </p:sp>
    </p:spTree>
    <p:extLst>
      <p:ext uri="{BB962C8B-B14F-4D97-AF65-F5344CB8AC3E}">
        <p14:creationId xmlns:p14="http://schemas.microsoft.com/office/powerpoint/2010/main" val="669111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A72971-7631-499C-B06B-121A70E48B9D}" type="datetimeFigureOut">
              <a:rPr lang="tr-TR" smtClean="0"/>
              <a:t>21.09.2026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016E3B-54A6-41E0-8071-02B5AD24C0BA}" type="slidenum">
              <a:rPr lang="tr-TR" smtClean="0"/>
              <a:t>‹#›</a:t>
            </a:fld>
            <a:endParaRPr lang="tr-TR"/>
          </a:p>
        </p:txBody>
      </p:sp>
    </p:spTree>
    <p:extLst>
      <p:ext uri="{BB962C8B-B14F-4D97-AF65-F5344CB8AC3E}">
        <p14:creationId xmlns:p14="http://schemas.microsoft.com/office/powerpoint/2010/main" val="2330414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1475F99-D687-E292-DE62-CE71FD88E9A2}"/>
              </a:ext>
            </a:extLst>
          </p:cNvPr>
          <p:cNvSpPr txBox="1"/>
          <p:nvPr/>
        </p:nvSpPr>
        <p:spPr>
          <a:xfrm>
            <a:off x="1846978" y="2531693"/>
            <a:ext cx="8498044" cy="1938992"/>
          </a:xfrm>
          <a:prstGeom prst="rect">
            <a:avLst/>
          </a:prstGeom>
          <a:noFill/>
        </p:spPr>
        <p:txBody>
          <a:bodyPr wrap="square" rtlCol="0">
            <a:spAutoFit/>
          </a:bodyPr>
          <a:lstStyle/>
          <a:p>
            <a:pPr algn="ctr"/>
            <a:r>
              <a:rPr lang="tr-TR" sz="4000" b="1" dirty="0">
                <a:solidFill>
                  <a:srgbClr val="002060"/>
                </a:solidFill>
              </a:rPr>
              <a:t>2025-2029 Stratejik Planı                  2026 Yılı Ocak-Haziran </a:t>
            </a:r>
            <a:br>
              <a:rPr lang="tr-TR" sz="4000" b="1" dirty="0">
                <a:solidFill>
                  <a:srgbClr val="002060"/>
                </a:solidFill>
              </a:rPr>
            </a:br>
            <a:r>
              <a:rPr lang="tr-TR" sz="4000" b="1" dirty="0">
                <a:solidFill>
                  <a:srgbClr val="002060"/>
                </a:solidFill>
              </a:rPr>
              <a:t>İzleme Değerlendirme Toplantısı</a:t>
            </a:r>
          </a:p>
        </p:txBody>
      </p:sp>
      <p:sp>
        <p:nvSpPr>
          <p:cNvPr id="7" name="Metin kutusu 6">
            <a:extLst>
              <a:ext uri="{FF2B5EF4-FFF2-40B4-BE49-F238E27FC236}">
                <a16:creationId xmlns:a16="http://schemas.microsoft.com/office/drawing/2014/main" id="{3A598868-68B0-22CB-1437-65F722B0086B}"/>
              </a:ext>
            </a:extLst>
          </p:cNvPr>
          <p:cNvSpPr txBox="1"/>
          <p:nvPr/>
        </p:nvSpPr>
        <p:spPr>
          <a:xfrm>
            <a:off x="3032333" y="4784522"/>
            <a:ext cx="6127334" cy="707886"/>
          </a:xfrm>
          <a:prstGeom prst="rect">
            <a:avLst/>
          </a:prstGeom>
          <a:noFill/>
        </p:spPr>
        <p:txBody>
          <a:bodyPr wrap="square" rtlCol="0">
            <a:spAutoFit/>
          </a:bodyPr>
          <a:lstStyle/>
          <a:p>
            <a:pPr algn="ctr"/>
            <a:r>
              <a:rPr lang="tr-TR" sz="2000" dirty="0">
                <a:solidFill>
                  <a:srgbClr val="002060"/>
                </a:solidFill>
              </a:rPr>
              <a:t>STRATEJİ GELİŞTİRME DAİRE BAŞKANLIĞI</a:t>
            </a:r>
            <a:endParaRPr lang="tr-TR" sz="1000" b="1" dirty="0">
              <a:solidFill>
                <a:srgbClr val="002060"/>
              </a:solidFill>
            </a:endParaRPr>
          </a:p>
          <a:p>
            <a:pPr algn="ctr"/>
            <a:endParaRPr lang="tr-TR" sz="2000" dirty="0">
              <a:solidFill>
                <a:srgbClr val="192E5A"/>
              </a:solidFill>
            </a:endParaRPr>
          </a:p>
        </p:txBody>
      </p:sp>
    </p:spTree>
    <p:extLst>
      <p:ext uri="{BB962C8B-B14F-4D97-AF65-F5344CB8AC3E}">
        <p14:creationId xmlns:p14="http://schemas.microsoft.com/office/powerpoint/2010/main" val="2139328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0D1D05D-1675-8FD6-51FF-0E4E1E2D34F3}"/>
              </a:ext>
            </a:extLst>
          </p:cNvPr>
          <p:cNvSpPr txBox="1"/>
          <p:nvPr/>
        </p:nvSpPr>
        <p:spPr>
          <a:xfrm>
            <a:off x="347610" y="575052"/>
            <a:ext cx="8357787" cy="400110"/>
          </a:xfrm>
          <a:prstGeom prst="rect">
            <a:avLst/>
          </a:prstGeom>
          <a:noFill/>
        </p:spPr>
        <p:txBody>
          <a:bodyPr wrap="square" rtlCol="0">
            <a:spAutoFit/>
          </a:bodyPr>
          <a:lstStyle/>
          <a:p>
            <a:r>
              <a:rPr lang="tr-TR" sz="2000" b="1" dirty="0">
                <a:solidFill>
                  <a:srgbClr val="192E5A"/>
                </a:solidFill>
              </a:rPr>
              <a:t>2025-2029 STRATEJİK PLANI BİLGİLENDİRME</a:t>
            </a:r>
          </a:p>
        </p:txBody>
      </p:sp>
      <p:sp>
        <p:nvSpPr>
          <p:cNvPr id="5" name="Metin kutusu 4">
            <a:extLst>
              <a:ext uri="{FF2B5EF4-FFF2-40B4-BE49-F238E27FC236}">
                <a16:creationId xmlns:a16="http://schemas.microsoft.com/office/drawing/2014/main" id="{F081A987-152A-EC4B-D8AC-FEDF7A85734C}"/>
              </a:ext>
            </a:extLst>
          </p:cNvPr>
          <p:cNvSpPr txBox="1"/>
          <p:nvPr/>
        </p:nvSpPr>
        <p:spPr>
          <a:xfrm>
            <a:off x="347609" y="1402451"/>
            <a:ext cx="11428495" cy="4708981"/>
          </a:xfrm>
          <a:prstGeom prst="rect">
            <a:avLst/>
          </a:prstGeom>
          <a:noFill/>
        </p:spPr>
        <p:txBody>
          <a:bodyPr wrap="square" rtlCol="0">
            <a:spAutoFit/>
          </a:bodyPr>
          <a:lstStyle/>
          <a:p>
            <a:pPr marL="800100" lvl="1" indent="-342900" algn="just">
              <a:buFont typeface="Wingdings" panose="05000000000000000000" pitchFamily="2" charset="2"/>
              <a:buChar char="v"/>
            </a:pPr>
            <a:r>
              <a:rPr lang="tr-TR" sz="2000" b="1" dirty="0">
                <a:solidFill>
                  <a:srgbClr val="002060"/>
                </a:solidFill>
                <a:latin typeface="Calibri" panose="020F0502020204030204" pitchFamily="34" charset="0"/>
                <a:cs typeface="Calibri" panose="020F0502020204030204" pitchFamily="34" charset="0"/>
              </a:rPr>
              <a:t>Tarsus Üniversitesi 2025-2029 Dönemi Stratejik Planı hazırlık çalışmalarına 2023 yılında başlanmış; süreç üst yönetimin sahipliğinde, akademik ve idari birimlerin katılımıyla yürütülmüştür.</a:t>
            </a:r>
          </a:p>
          <a:p>
            <a:pPr marL="800100" lvl="1" indent="-342900" algn="just">
              <a:buFont typeface="Wingdings" panose="05000000000000000000" pitchFamily="2" charset="2"/>
              <a:buChar char="v"/>
            </a:pPr>
            <a:endParaRPr lang="tr-TR" sz="2000" b="1" dirty="0">
              <a:solidFill>
                <a:srgbClr val="002060"/>
              </a:solidFill>
              <a:latin typeface="Calibri" panose="020F0502020204030204" pitchFamily="34" charset="0"/>
              <a:cs typeface="Calibri" panose="020F0502020204030204" pitchFamily="34" charset="0"/>
            </a:endParaRPr>
          </a:p>
          <a:p>
            <a:pPr marL="800100" lvl="1" indent="-342900" algn="just">
              <a:buFont typeface="Wingdings" panose="05000000000000000000" pitchFamily="2" charset="2"/>
              <a:buChar char="v"/>
            </a:pPr>
            <a:r>
              <a:rPr lang="tr-TR" sz="2000" b="1" dirty="0">
                <a:solidFill>
                  <a:srgbClr val="002060"/>
                </a:solidFill>
                <a:latin typeface="Calibri" panose="020F0502020204030204" pitchFamily="34" charset="0"/>
                <a:cs typeface="Calibri" panose="020F0502020204030204" pitchFamily="34" charset="0"/>
              </a:rPr>
              <a:t>Cumhurbaşkanlığı Strateji ve Bütçe Başkanlığının değerlendirmeleri doğrultusunda son şekli verilen Stratejik Plan, 13 Aralık 2024 tarihli Rektörlük Oluru ile 1 Ocak 2025 tarihi itibarıyla yürürlüğe konulmuştur.</a:t>
            </a:r>
          </a:p>
          <a:p>
            <a:pPr marL="800100" lvl="1" indent="-342900" algn="just">
              <a:buFont typeface="Wingdings" panose="05000000000000000000" pitchFamily="2" charset="2"/>
              <a:buChar char="v"/>
            </a:pPr>
            <a:r>
              <a:rPr lang="tr-TR" sz="2000" b="1" dirty="0">
                <a:solidFill>
                  <a:srgbClr val="002060"/>
                </a:solidFill>
                <a:latin typeface="Calibri" panose="020F0502020204030204" pitchFamily="34" charset="0"/>
                <a:cs typeface="Calibri" panose="020F0502020204030204" pitchFamily="34" charset="0"/>
              </a:rPr>
              <a:t>2025-2029 Stratejik Planı 2025 Ocak-Haziran İzlemesi Ağustos ayı itibariyle gerçekleştirilerek izleme 2025 yılının Ocak-Haziran dönemine ilişkin gerçekleşme sonuçları 19 Eylül 2025 tarihinde değerlendirilmiştir. Planın uygulanması ve 2025 yılı ilk altı aylık izleme sonuçlarının değerlendirilmesi safhasında yapılan bazı tespit ve değerlendirmeler ışığında bazı performans göstergeleri ile ilgili olarak güncelleme gerektiği kanaatine varılmış olup Stratejik Planın güncellenmesi ihtiyacı olduğuna karar verilmiştir.</a:t>
            </a:r>
          </a:p>
          <a:p>
            <a:pPr marL="800100" lvl="1" indent="-342900" algn="just">
              <a:buFont typeface="Wingdings" panose="05000000000000000000" pitchFamily="2" charset="2"/>
              <a:buChar char="v"/>
            </a:pPr>
            <a:r>
              <a:rPr lang="tr-TR" sz="2000" b="1" dirty="0">
                <a:solidFill>
                  <a:srgbClr val="002060"/>
                </a:solidFill>
                <a:latin typeface="Calibri" panose="020F0502020204030204" pitchFamily="34" charset="0"/>
                <a:cs typeface="Calibri" panose="020F0502020204030204" pitchFamily="34" charset="0"/>
              </a:rPr>
              <a:t>Planın uygulanmasının ardından gerçekleştirilen ilk izleme ve değerlendirme çalışmaları sonucunda ihtiyaç duyulan güncellemeler yapılmış; 2025-2029 Stratejik Planının güncellenmiş versiyonu 1 Ocak 2026’dan itibaren uygulanmak üzere 30 Aralık 2025 tarihli Rektörlük Oluru ile yayımlanmıştır.</a:t>
            </a:r>
            <a:endParaRPr lang="tr-TR" sz="1400" b="1" kern="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517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BCDCE73-41EF-BD80-2D94-73508F43FBAB}"/>
              </a:ext>
            </a:extLst>
          </p:cNvPr>
          <p:cNvSpPr txBox="1"/>
          <p:nvPr/>
        </p:nvSpPr>
        <p:spPr>
          <a:xfrm>
            <a:off x="663763" y="1194235"/>
            <a:ext cx="11137939" cy="3477875"/>
          </a:xfrm>
          <a:prstGeom prst="rect">
            <a:avLst/>
          </a:prstGeom>
          <a:noFill/>
        </p:spPr>
        <p:txBody>
          <a:bodyPr wrap="square" rtlCol="0">
            <a:spAutoFit/>
          </a:bodyPr>
          <a:lstStyle/>
          <a:p>
            <a:pPr marL="800100" lvl="1" indent="-342900" algn="just">
              <a:buFont typeface="Wingdings" panose="05000000000000000000" pitchFamily="2" charset="2"/>
              <a:buChar char="v"/>
            </a:pPr>
            <a:r>
              <a:rPr lang="tr-TR" sz="2000" b="1" kern="0" dirty="0">
                <a:solidFill>
                  <a:srgbClr val="002060"/>
                </a:solidFill>
                <a:latin typeface="Calibri" panose="020F0502020204030204" pitchFamily="34" charset="0"/>
              </a:rPr>
              <a:t>2025-2029 Stratejik Planın uygulanmasının izlenmesi ve değerlendirilmesi amacıyla belirlenen takvim doğrultusunda çalışmalar düzenli olarak yürütülmektedir.</a:t>
            </a:r>
          </a:p>
          <a:p>
            <a:pPr marL="1257300" lvl="2" indent="-342900" algn="just">
              <a:buFont typeface="Wingdings" panose="05000000000000000000" pitchFamily="2" charset="2"/>
              <a:buChar char="v"/>
            </a:pPr>
            <a:r>
              <a:rPr lang="tr-TR" sz="2000" kern="0" dirty="0">
                <a:solidFill>
                  <a:srgbClr val="002060"/>
                </a:solidFill>
                <a:latin typeface="Calibri" panose="020F0502020204030204" pitchFamily="34" charset="0"/>
              </a:rPr>
              <a:t>2025 Ocak-Haziran Dönemi İzlemesi: Ağustos 2025'te gerçekleştirilmiş, sonuçlar Eylül 2025'te değerlendirilmiştir.</a:t>
            </a:r>
          </a:p>
          <a:p>
            <a:pPr marL="1257300" lvl="2" indent="-342900" algn="just">
              <a:buFont typeface="Wingdings" panose="05000000000000000000" pitchFamily="2" charset="2"/>
              <a:buChar char="v"/>
            </a:pPr>
            <a:r>
              <a:rPr lang="tr-TR" sz="2000" kern="0" dirty="0">
                <a:solidFill>
                  <a:srgbClr val="002060"/>
                </a:solidFill>
                <a:latin typeface="Calibri" panose="020F0502020204030204" pitchFamily="34" charset="0"/>
              </a:rPr>
              <a:t>2025 Yılı Stratejik Plan Değerlendirmesi: 2025 yılına ilişkin gerçekleşmeler değerlendirilmiş ve çalışma tamamlanarak yayımlanmıştır.</a:t>
            </a:r>
          </a:p>
          <a:p>
            <a:pPr marL="1257300" lvl="2" indent="-342900" algn="just">
              <a:buFont typeface="Wingdings" panose="05000000000000000000" pitchFamily="2" charset="2"/>
              <a:buChar char="v"/>
            </a:pPr>
            <a:r>
              <a:rPr lang="tr-TR" sz="2000" kern="0" dirty="0">
                <a:solidFill>
                  <a:srgbClr val="002060"/>
                </a:solidFill>
                <a:latin typeface="Calibri" panose="020F0502020204030204" pitchFamily="34" charset="0"/>
              </a:rPr>
              <a:t>2025 Yılı Değerlendirme Raporu: Rektörlük Oluru alınarak Strateji Geliştirme Daire Başkanlığı sayfasında yayımlanmıştır.</a:t>
            </a:r>
          </a:p>
          <a:p>
            <a:pPr marL="1257300" lvl="2" indent="-342900" algn="just">
              <a:buFont typeface="Wingdings" panose="05000000000000000000" pitchFamily="2" charset="2"/>
              <a:buChar char="v"/>
            </a:pPr>
            <a:r>
              <a:rPr lang="tr-TR" sz="2000" kern="0" dirty="0">
                <a:solidFill>
                  <a:srgbClr val="002060"/>
                </a:solidFill>
                <a:latin typeface="Calibri" panose="020F0502020204030204" pitchFamily="34" charset="0"/>
              </a:rPr>
              <a:t>2026 Ocak-Haziran Dönemi İzlemesi: 2026 yılı ilk altı aylık gerçekleşmeleri kapsamında Ağustos 2026 içerisinde gerçekleştirilmiştir.</a:t>
            </a:r>
          </a:p>
          <a:p>
            <a:pPr marL="800100" lvl="1" indent="-342900" algn="just">
              <a:buFont typeface="Wingdings" panose="05000000000000000000" pitchFamily="2" charset="2"/>
              <a:buChar char="v"/>
            </a:pPr>
            <a:endParaRPr lang="tr-TR" sz="2000" b="1" kern="0" dirty="0">
              <a:solidFill>
                <a:srgbClr val="002060"/>
              </a:solidFill>
              <a:latin typeface="Calibri" panose="020F0502020204030204" pitchFamily="34" charset="0"/>
            </a:endParaRPr>
          </a:p>
        </p:txBody>
      </p:sp>
      <p:sp>
        <p:nvSpPr>
          <p:cNvPr id="5" name="Metin kutusu 4">
            <a:extLst>
              <a:ext uri="{FF2B5EF4-FFF2-40B4-BE49-F238E27FC236}">
                <a16:creationId xmlns:a16="http://schemas.microsoft.com/office/drawing/2014/main" id="{E997A020-371A-74E2-0A42-C0AB93802EBC}"/>
              </a:ext>
            </a:extLst>
          </p:cNvPr>
          <p:cNvSpPr txBox="1"/>
          <p:nvPr/>
        </p:nvSpPr>
        <p:spPr>
          <a:xfrm>
            <a:off x="1150915" y="250312"/>
            <a:ext cx="8357787" cy="400110"/>
          </a:xfrm>
          <a:prstGeom prst="rect">
            <a:avLst/>
          </a:prstGeom>
          <a:noFill/>
        </p:spPr>
        <p:txBody>
          <a:bodyPr wrap="square" rtlCol="0">
            <a:spAutoFit/>
          </a:bodyPr>
          <a:lstStyle/>
          <a:p>
            <a:r>
              <a:rPr lang="tr-TR" sz="2000" b="1" dirty="0">
                <a:solidFill>
                  <a:srgbClr val="192E5A"/>
                </a:solidFill>
              </a:rPr>
              <a:t>2025-2029 STRATEJİK PLANI BİLGİLENDİRME</a:t>
            </a:r>
          </a:p>
        </p:txBody>
      </p:sp>
    </p:spTree>
    <p:extLst>
      <p:ext uri="{BB962C8B-B14F-4D97-AF65-F5344CB8AC3E}">
        <p14:creationId xmlns:p14="http://schemas.microsoft.com/office/powerpoint/2010/main" val="1222284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Metin kutusu 5"/>
          <p:cNvSpPr txBox="1"/>
          <p:nvPr/>
        </p:nvSpPr>
        <p:spPr>
          <a:xfrm>
            <a:off x="527070" y="1322418"/>
            <a:ext cx="10112443" cy="3477875"/>
          </a:xfrm>
          <a:prstGeom prst="rect">
            <a:avLst/>
          </a:prstGeom>
          <a:noFill/>
        </p:spPr>
        <p:txBody>
          <a:bodyPr wrap="square" rtlCol="0">
            <a:spAutoFit/>
          </a:bodyPr>
          <a:lstStyle/>
          <a:p>
            <a:pPr marL="342900" indent="-342900" algn="just">
              <a:buFont typeface="Wingdings" panose="05000000000000000000" pitchFamily="2" charset="2"/>
              <a:buChar char="v"/>
            </a:pPr>
            <a:r>
              <a:rPr lang="tr-TR" sz="2000" b="1" kern="0" dirty="0">
                <a:solidFill>
                  <a:srgbClr val="002060"/>
                </a:solidFill>
                <a:latin typeface="Calibri" panose="020F0502020204030204" pitchFamily="34" charset="0"/>
              </a:rPr>
              <a:t>2026 yılı Ocak-Haziran dönemine ilişkin Stratejik Plan izleme çalışmaları Ağustos 2026 içerisinde tamamlanmıştır.</a:t>
            </a:r>
          </a:p>
          <a:p>
            <a:pPr marL="800100" lvl="1" indent="-342900" algn="just">
              <a:buFont typeface="Wingdings" panose="05000000000000000000" pitchFamily="2" charset="2"/>
              <a:buChar char="v"/>
            </a:pPr>
            <a:r>
              <a:rPr lang="tr-TR" sz="2000" dirty="0">
                <a:solidFill>
                  <a:srgbClr val="192E5A"/>
                </a:solidFill>
              </a:rPr>
              <a:t>Bu kapsamda;</a:t>
            </a:r>
          </a:p>
          <a:p>
            <a:pPr marL="800100" lvl="1" indent="-342900" algn="just">
              <a:buFont typeface="Wingdings" panose="05000000000000000000" pitchFamily="2" charset="2"/>
              <a:buChar char="v"/>
            </a:pPr>
            <a:r>
              <a:rPr lang="tr-TR" sz="2000" dirty="0">
                <a:solidFill>
                  <a:srgbClr val="192E5A"/>
                </a:solidFill>
              </a:rPr>
              <a:t>Stratejik amaç ve hedeflere ilişkin gerçekleşmeler incelenmiş,</a:t>
            </a:r>
          </a:p>
          <a:p>
            <a:pPr marL="800100" lvl="1" indent="-342900" algn="just">
              <a:buFont typeface="Wingdings" panose="05000000000000000000" pitchFamily="2" charset="2"/>
              <a:buChar char="v"/>
            </a:pPr>
            <a:r>
              <a:rPr lang="tr-TR" sz="2000" dirty="0">
                <a:solidFill>
                  <a:srgbClr val="192E5A"/>
                </a:solidFill>
              </a:rPr>
              <a:t>Performans göstergelerinin 2026 yılı hedeflerine göre mevcut durumu değerlendirilmiş,</a:t>
            </a:r>
          </a:p>
          <a:p>
            <a:pPr marL="800100" lvl="1" indent="-342900" algn="just">
              <a:buFont typeface="Wingdings" panose="05000000000000000000" pitchFamily="2" charset="2"/>
              <a:buChar char="v"/>
            </a:pPr>
            <a:r>
              <a:rPr lang="tr-TR" sz="2000" dirty="0">
                <a:solidFill>
                  <a:srgbClr val="192E5A"/>
                </a:solidFill>
              </a:rPr>
              <a:t>Hedeflerden sapma gösteren göstergelerin nedenleri analiz edilmiş,</a:t>
            </a:r>
          </a:p>
          <a:p>
            <a:pPr marL="800100" lvl="1" indent="-342900" algn="just">
              <a:buFont typeface="Wingdings" panose="05000000000000000000" pitchFamily="2" charset="2"/>
              <a:buChar char="v"/>
            </a:pPr>
            <a:r>
              <a:rPr lang="tr-TR" sz="2000" dirty="0">
                <a:solidFill>
                  <a:srgbClr val="192E5A"/>
                </a:solidFill>
              </a:rPr>
              <a:t>Gerçekleşme düzeylerinin önceki dönemlerle karşılaştırılması yapılmış,</a:t>
            </a:r>
          </a:p>
          <a:p>
            <a:pPr marL="800100" lvl="1" indent="-342900" algn="just">
              <a:buFont typeface="Wingdings" panose="05000000000000000000" pitchFamily="2" charset="2"/>
              <a:buChar char="v"/>
            </a:pPr>
            <a:r>
              <a:rPr lang="tr-TR" sz="2000" dirty="0">
                <a:solidFill>
                  <a:srgbClr val="192E5A"/>
                </a:solidFill>
              </a:rPr>
              <a:t>İhtiyaç duyulan alanlarda iyileştirici tedbir ve öneriler belirlenmiştir.</a:t>
            </a:r>
          </a:p>
          <a:p>
            <a:pPr marL="800100" lvl="1" indent="-342900" algn="just">
              <a:buFont typeface="Wingdings" panose="05000000000000000000" pitchFamily="2" charset="2"/>
              <a:buChar char="v"/>
            </a:pPr>
            <a:endParaRPr lang="tr-TR" sz="2000" dirty="0">
              <a:solidFill>
                <a:srgbClr val="192E5A"/>
              </a:solidFill>
            </a:endParaRPr>
          </a:p>
          <a:p>
            <a:pPr marL="342900" indent="-342900" algn="just">
              <a:buFont typeface="Wingdings" panose="05000000000000000000" pitchFamily="2" charset="2"/>
              <a:buChar char="Ø"/>
            </a:pPr>
            <a:r>
              <a:rPr lang="tr-TR" sz="2000" dirty="0">
                <a:solidFill>
                  <a:srgbClr val="192E5A"/>
                </a:solidFill>
              </a:rPr>
              <a:t>Bu sunumda, 2026 yılı Ocak-Haziran dönemi izleme sonuçları ile hedeflere ulaşma düzeyi, öne çıkan gelişmeler ve iyileştirilmesi gereken alanlar değerlendirilecektir.</a:t>
            </a:r>
          </a:p>
        </p:txBody>
      </p:sp>
      <p:sp>
        <p:nvSpPr>
          <p:cNvPr id="3" name="Metin kutusu 2">
            <a:extLst>
              <a:ext uri="{FF2B5EF4-FFF2-40B4-BE49-F238E27FC236}">
                <a16:creationId xmlns:a16="http://schemas.microsoft.com/office/drawing/2014/main" id="{72F37738-FA70-9FE8-A646-FD39B36AE9A8}"/>
              </a:ext>
            </a:extLst>
          </p:cNvPr>
          <p:cNvSpPr txBox="1"/>
          <p:nvPr/>
        </p:nvSpPr>
        <p:spPr>
          <a:xfrm>
            <a:off x="347610" y="575052"/>
            <a:ext cx="8357787" cy="400110"/>
          </a:xfrm>
          <a:prstGeom prst="rect">
            <a:avLst/>
          </a:prstGeom>
          <a:noFill/>
        </p:spPr>
        <p:txBody>
          <a:bodyPr wrap="square" rtlCol="0">
            <a:spAutoFit/>
          </a:bodyPr>
          <a:lstStyle/>
          <a:p>
            <a:r>
              <a:rPr lang="tr-TR" sz="2000" b="1" dirty="0">
                <a:solidFill>
                  <a:srgbClr val="192E5A"/>
                </a:solidFill>
              </a:rPr>
              <a:t>2025-2029 STRATEJİK PLANI BİLGİLENDİRME</a:t>
            </a:r>
          </a:p>
        </p:txBody>
      </p:sp>
    </p:spTree>
    <p:extLst>
      <p:ext uri="{BB962C8B-B14F-4D97-AF65-F5344CB8AC3E}">
        <p14:creationId xmlns:p14="http://schemas.microsoft.com/office/powerpoint/2010/main" val="1208389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345CCB-630B-6E3C-57DF-739814EA0142}"/>
            </a:ext>
          </a:extLst>
        </p:cNvPr>
        <p:cNvGrpSpPr/>
        <p:nvPr/>
      </p:nvGrpSpPr>
      <p:grpSpPr>
        <a:xfrm>
          <a:off x="0" y="0"/>
          <a:ext cx="0" cy="0"/>
          <a:chOff x="0" y="0"/>
          <a:chExt cx="0" cy="0"/>
        </a:xfrm>
      </p:grpSpPr>
      <p:graphicFrame>
        <p:nvGraphicFramePr>
          <p:cNvPr id="5" name="İçerik Yer Tutucusu 3">
            <a:extLst>
              <a:ext uri="{FF2B5EF4-FFF2-40B4-BE49-F238E27FC236}">
                <a16:creationId xmlns:a16="http://schemas.microsoft.com/office/drawing/2014/main" id="{7DB96EF2-F736-E75E-5EE5-3D0B5CDF3928}"/>
              </a:ext>
            </a:extLst>
          </p:cNvPr>
          <p:cNvGraphicFramePr>
            <a:graphicFrameLocks/>
          </p:cNvGraphicFramePr>
          <p:nvPr>
            <p:extLst>
              <p:ext uri="{D42A27DB-BD31-4B8C-83A1-F6EECF244321}">
                <p14:modId xmlns:p14="http://schemas.microsoft.com/office/powerpoint/2010/main" val="1228298471"/>
              </p:ext>
            </p:extLst>
          </p:nvPr>
        </p:nvGraphicFramePr>
        <p:xfrm>
          <a:off x="128187" y="512748"/>
          <a:ext cx="11736795" cy="5411978"/>
        </p:xfrm>
        <a:graphic>
          <a:graphicData uri="http://schemas.openxmlformats.org/drawingml/2006/table">
            <a:tbl>
              <a:tblPr firstRow="1" firstCol="1" bandRow="1">
                <a:tableStyleId>{5C22544A-7EE6-4342-B048-85BDC9FD1C3A}</a:tableStyleId>
              </a:tblPr>
              <a:tblGrid>
                <a:gridCol w="11736795">
                  <a:extLst>
                    <a:ext uri="{9D8B030D-6E8A-4147-A177-3AD203B41FA5}">
                      <a16:colId xmlns:a16="http://schemas.microsoft.com/office/drawing/2014/main" val="1970151243"/>
                    </a:ext>
                  </a:extLst>
                </a:gridCol>
              </a:tblGrid>
              <a:tr h="230767">
                <a:tc>
                  <a:txBody>
                    <a:bodyPr/>
                    <a:lstStyle/>
                    <a:p>
                      <a:pPr>
                        <a:lnSpc>
                          <a:spcPct val="150000"/>
                        </a:lnSpc>
                        <a:spcAft>
                          <a:spcPts val="800"/>
                        </a:spcAft>
                      </a:pPr>
                      <a:r>
                        <a:rPr lang="tr-TR" sz="1200" u="sng" baseline="0" dirty="0">
                          <a:solidFill>
                            <a:schemeClr val="bg1"/>
                          </a:solidFill>
                          <a:effectLst/>
                        </a:rPr>
                        <a:t>AMAÇ 1. Eğitim – öğretimin kalitesini artırmak ve sürdürülebilirliğini sağlamak</a:t>
                      </a:r>
                      <a:endParaRPr lang="tr-TR" sz="1200" u="sng"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nchor="ctr">
                    <a:solidFill>
                      <a:schemeClr val="accent1"/>
                    </a:solidFill>
                  </a:tcPr>
                </a:tc>
                <a:extLst>
                  <a:ext uri="{0D108BD9-81ED-4DB2-BD59-A6C34878D82A}">
                    <a16:rowId xmlns:a16="http://schemas.microsoft.com/office/drawing/2014/main" val="1864295234"/>
                  </a:ext>
                </a:extLst>
              </a:tr>
              <a:tr h="242238">
                <a:tc>
                  <a:txBody>
                    <a:bodyPr/>
                    <a:lstStyle/>
                    <a:p>
                      <a:pPr>
                        <a:lnSpc>
                          <a:spcPct val="150000"/>
                        </a:lnSpc>
                        <a:spcAft>
                          <a:spcPts val="800"/>
                        </a:spcAft>
                      </a:pPr>
                      <a:r>
                        <a:rPr lang="tr-TR" sz="1200" baseline="0" dirty="0">
                          <a:solidFill>
                            <a:schemeClr val="bg1"/>
                          </a:solidFill>
                          <a:effectLst/>
                        </a:rPr>
                        <a:t>Hedef 1.1. Eğitim-öğretim programlarının niteliğini artırmak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583864059"/>
                  </a:ext>
                </a:extLst>
              </a:tr>
              <a:tr h="242238">
                <a:tc>
                  <a:txBody>
                    <a:bodyPr/>
                    <a:lstStyle/>
                    <a:p>
                      <a:pPr>
                        <a:lnSpc>
                          <a:spcPct val="150000"/>
                        </a:lnSpc>
                        <a:spcAft>
                          <a:spcPts val="800"/>
                        </a:spcAft>
                      </a:pPr>
                      <a:r>
                        <a:rPr lang="tr-TR" sz="1200" baseline="0" dirty="0">
                          <a:solidFill>
                            <a:schemeClr val="bg1"/>
                          </a:solidFill>
                          <a:effectLst/>
                        </a:rPr>
                        <a:t>Hedef 1.2. Eğitim-öğretim faaliyetlerini araştırma-geliştirme faaliyetleriyle bütünleştirmek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1203087867"/>
                  </a:ext>
                </a:extLst>
              </a:tr>
              <a:tr h="242238">
                <a:tc>
                  <a:txBody>
                    <a:bodyPr/>
                    <a:lstStyle/>
                    <a:p>
                      <a:pPr>
                        <a:lnSpc>
                          <a:spcPct val="150000"/>
                        </a:lnSpc>
                        <a:spcAft>
                          <a:spcPts val="800"/>
                        </a:spcAft>
                      </a:pPr>
                      <a:r>
                        <a:rPr lang="tr-TR" sz="1200" baseline="0" dirty="0">
                          <a:solidFill>
                            <a:schemeClr val="bg1"/>
                          </a:solidFill>
                          <a:effectLst/>
                        </a:rPr>
                        <a:t>Hedef 1.3. Eğitim ve öğretimde uluslararasılaşmayı artırmak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114489599"/>
                  </a:ext>
                </a:extLst>
              </a:tr>
              <a:tr h="242238">
                <a:tc>
                  <a:txBody>
                    <a:bodyPr/>
                    <a:lstStyle/>
                    <a:p>
                      <a:pPr>
                        <a:lnSpc>
                          <a:spcPct val="150000"/>
                        </a:lnSpc>
                        <a:spcAft>
                          <a:spcPts val="800"/>
                        </a:spcAft>
                      </a:pPr>
                      <a:r>
                        <a:rPr lang="tr-TR" sz="1200" baseline="0">
                          <a:solidFill>
                            <a:schemeClr val="bg1"/>
                          </a:solidFill>
                          <a:effectLst/>
                        </a:rPr>
                        <a:t>Hedef 1.4. Eğitim-öğretimin fiziki ve donanım altyapısını geliştirmek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984396228"/>
                  </a:ext>
                </a:extLst>
              </a:tr>
              <a:tr h="242238">
                <a:tc>
                  <a:txBody>
                    <a:bodyPr/>
                    <a:lstStyle/>
                    <a:p>
                      <a:pPr>
                        <a:lnSpc>
                          <a:spcPct val="150000"/>
                        </a:lnSpc>
                        <a:spcAft>
                          <a:spcPts val="800"/>
                        </a:spcAft>
                      </a:pPr>
                      <a:r>
                        <a:rPr lang="tr-TR" sz="1200" baseline="0" dirty="0">
                          <a:solidFill>
                            <a:schemeClr val="bg1"/>
                          </a:solidFill>
                          <a:effectLst/>
                        </a:rPr>
                        <a:t>Hedef 1.5. Öğrencilerin bilgi, beceri ve yetkinliğini artırmak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1813711920"/>
                  </a:ext>
                </a:extLst>
              </a:tr>
              <a:tr h="242238">
                <a:tc>
                  <a:txBody>
                    <a:bodyPr/>
                    <a:lstStyle/>
                    <a:p>
                      <a:pPr>
                        <a:lnSpc>
                          <a:spcPct val="150000"/>
                        </a:lnSpc>
                        <a:spcAft>
                          <a:spcPts val="800"/>
                        </a:spcAft>
                      </a:pPr>
                      <a:r>
                        <a:rPr lang="tr-TR" sz="1200" baseline="0">
                          <a:solidFill>
                            <a:schemeClr val="bg1"/>
                          </a:solidFill>
                          <a:effectLst/>
                        </a:rPr>
                        <a:t>Hedef 1.6. Öğretim elemanlarının eğitime yönelik bilgi, beceri ve yetkinliğini artırmak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2583771079"/>
                  </a:ext>
                </a:extLst>
              </a:tr>
              <a:tr h="242238">
                <a:tc>
                  <a:txBody>
                    <a:bodyPr/>
                    <a:lstStyle/>
                    <a:p>
                      <a:pPr>
                        <a:lnSpc>
                          <a:spcPct val="150000"/>
                        </a:lnSpc>
                        <a:spcAft>
                          <a:spcPts val="800"/>
                        </a:spcAft>
                        <a:tabLst>
                          <a:tab pos="1019175" algn="l"/>
                        </a:tabLst>
                      </a:pPr>
                      <a:r>
                        <a:rPr lang="tr-TR" sz="1200" baseline="0" dirty="0">
                          <a:solidFill>
                            <a:schemeClr val="bg1"/>
                          </a:solidFill>
                          <a:effectLst/>
                        </a:rPr>
                        <a:t>AMAÇ 2. Özgün değer katan bilimsel araştırmaların niteliğini ve niceliğini artırmak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354513396"/>
                  </a:ext>
                </a:extLst>
              </a:tr>
              <a:tr h="242238">
                <a:tc>
                  <a:txBody>
                    <a:bodyPr/>
                    <a:lstStyle/>
                    <a:p>
                      <a:pPr>
                        <a:lnSpc>
                          <a:spcPct val="150000"/>
                        </a:lnSpc>
                        <a:spcAft>
                          <a:spcPts val="800"/>
                        </a:spcAft>
                      </a:pPr>
                      <a:r>
                        <a:rPr lang="tr-TR" sz="1200" baseline="0">
                          <a:solidFill>
                            <a:schemeClr val="bg1"/>
                          </a:solidFill>
                          <a:effectLst/>
                        </a:rPr>
                        <a:t>Hedef 2.1. Öğretim elemanı başına düşen nitelikli yayın sayısını arttırmak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2755507579"/>
                  </a:ext>
                </a:extLst>
              </a:tr>
              <a:tr h="242238">
                <a:tc>
                  <a:txBody>
                    <a:bodyPr/>
                    <a:lstStyle/>
                    <a:p>
                      <a:pPr>
                        <a:lnSpc>
                          <a:spcPct val="150000"/>
                        </a:lnSpc>
                        <a:spcAft>
                          <a:spcPts val="800"/>
                        </a:spcAft>
                      </a:pPr>
                      <a:r>
                        <a:rPr lang="tr-TR" sz="1200" baseline="0">
                          <a:solidFill>
                            <a:schemeClr val="bg1"/>
                          </a:solidFill>
                          <a:effectLst/>
                        </a:rPr>
                        <a:t>Hedef 2.2. Öğretim elemanlarının araştırmaya yönelik bilgi, beceri ve yetkinliğini artırmak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1299868067"/>
                  </a:ext>
                </a:extLst>
              </a:tr>
              <a:tr h="242238">
                <a:tc>
                  <a:txBody>
                    <a:bodyPr/>
                    <a:lstStyle/>
                    <a:p>
                      <a:pPr>
                        <a:lnSpc>
                          <a:spcPct val="150000"/>
                        </a:lnSpc>
                        <a:spcAft>
                          <a:spcPts val="800"/>
                        </a:spcAft>
                      </a:pPr>
                      <a:r>
                        <a:rPr lang="tr-TR" sz="1200" baseline="0">
                          <a:solidFill>
                            <a:schemeClr val="bg1"/>
                          </a:solidFill>
                          <a:effectLst/>
                        </a:rPr>
                        <a:t>Hedef 2.3. Üniversitenin araştırma altyapısını güçlendirmek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580247305"/>
                  </a:ext>
                </a:extLst>
              </a:tr>
              <a:tr h="242238">
                <a:tc>
                  <a:txBody>
                    <a:bodyPr/>
                    <a:lstStyle/>
                    <a:p>
                      <a:pPr>
                        <a:lnSpc>
                          <a:spcPct val="150000"/>
                        </a:lnSpc>
                        <a:spcAft>
                          <a:spcPts val="800"/>
                        </a:spcAft>
                      </a:pPr>
                      <a:r>
                        <a:rPr lang="tr-TR" sz="1200" baseline="0">
                          <a:solidFill>
                            <a:schemeClr val="bg1"/>
                          </a:solidFill>
                          <a:effectLst/>
                        </a:rPr>
                        <a:t>Hedef 2.4. Bilimsel araştırmalarda uluslararasılaşma düzeyini arttırmak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560029017"/>
                  </a:ext>
                </a:extLst>
              </a:tr>
              <a:tr h="242238">
                <a:tc>
                  <a:txBody>
                    <a:bodyPr/>
                    <a:lstStyle/>
                    <a:p>
                      <a:pPr>
                        <a:lnSpc>
                          <a:spcPct val="150000"/>
                        </a:lnSpc>
                        <a:spcAft>
                          <a:spcPts val="800"/>
                        </a:spcAft>
                      </a:pPr>
                      <a:r>
                        <a:rPr lang="tr-TR" sz="1200" baseline="0">
                          <a:solidFill>
                            <a:schemeClr val="bg1"/>
                          </a:solidFill>
                          <a:effectLst/>
                        </a:rPr>
                        <a:t>Hedef 2.5. Üretilen bilgi ve teknolojinin ekonomik ve toplumsal katkısını arttırmak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377883365"/>
                  </a:ext>
                </a:extLst>
              </a:tr>
              <a:tr h="242238">
                <a:tc>
                  <a:txBody>
                    <a:bodyPr/>
                    <a:lstStyle/>
                    <a:p>
                      <a:pPr>
                        <a:lnSpc>
                          <a:spcPct val="150000"/>
                        </a:lnSpc>
                        <a:spcAft>
                          <a:spcPts val="800"/>
                        </a:spcAft>
                      </a:pPr>
                      <a:r>
                        <a:rPr lang="tr-TR" sz="1200" baseline="0" dirty="0">
                          <a:solidFill>
                            <a:schemeClr val="bg1"/>
                          </a:solidFill>
                          <a:effectLst/>
                        </a:rPr>
                        <a:t>AMAÇ 3. Kurumsal kapasiteyi ve işleyişi geliştirmek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1159891345"/>
                  </a:ext>
                </a:extLst>
              </a:tr>
              <a:tr h="242238">
                <a:tc>
                  <a:txBody>
                    <a:bodyPr/>
                    <a:lstStyle/>
                    <a:p>
                      <a:pPr>
                        <a:lnSpc>
                          <a:spcPct val="150000"/>
                        </a:lnSpc>
                        <a:spcAft>
                          <a:spcPts val="800"/>
                        </a:spcAft>
                      </a:pPr>
                      <a:r>
                        <a:rPr lang="tr-TR" sz="1200" baseline="0">
                          <a:solidFill>
                            <a:schemeClr val="bg1"/>
                          </a:solidFill>
                          <a:effectLst/>
                        </a:rPr>
                        <a:t>Hedef 3.1. Üniversite idari personelinin niteliğini geliştirmek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763689615"/>
                  </a:ext>
                </a:extLst>
              </a:tr>
              <a:tr h="242238">
                <a:tc>
                  <a:txBody>
                    <a:bodyPr/>
                    <a:lstStyle/>
                    <a:p>
                      <a:pPr>
                        <a:lnSpc>
                          <a:spcPct val="150000"/>
                        </a:lnSpc>
                        <a:spcAft>
                          <a:spcPts val="800"/>
                        </a:spcAft>
                      </a:pPr>
                      <a:r>
                        <a:rPr lang="tr-TR" sz="1200" baseline="0">
                          <a:solidFill>
                            <a:schemeClr val="bg1"/>
                          </a:solidFill>
                          <a:effectLst/>
                        </a:rPr>
                        <a:t>Hedef 3.2. Öğrencilere yönelik sosyal, kültürel ve sportif faaliyetleri artırmak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735197742"/>
                  </a:ext>
                </a:extLst>
              </a:tr>
              <a:tr h="242238">
                <a:tc>
                  <a:txBody>
                    <a:bodyPr/>
                    <a:lstStyle/>
                    <a:p>
                      <a:pPr>
                        <a:lnSpc>
                          <a:spcPct val="150000"/>
                        </a:lnSpc>
                        <a:spcAft>
                          <a:spcPts val="800"/>
                        </a:spcAft>
                      </a:pPr>
                      <a:r>
                        <a:rPr lang="tr-TR" sz="1200" baseline="0">
                          <a:solidFill>
                            <a:schemeClr val="bg1"/>
                          </a:solidFill>
                          <a:effectLst/>
                        </a:rPr>
                        <a:t>Hedef 3.3. Kurumsallaşmayı geliştirmek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332213344"/>
                  </a:ext>
                </a:extLst>
              </a:tr>
              <a:tr h="242238">
                <a:tc>
                  <a:txBody>
                    <a:bodyPr/>
                    <a:lstStyle/>
                    <a:p>
                      <a:pPr>
                        <a:lnSpc>
                          <a:spcPct val="150000"/>
                        </a:lnSpc>
                        <a:spcAft>
                          <a:spcPts val="800"/>
                        </a:spcAft>
                      </a:pPr>
                      <a:r>
                        <a:rPr lang="tr-TR" sz="1200" baseline="0" dirty="0">
                          <a:solidFill>
                            <a:schemeClr val="bg1"/>
                          </a:solidFill>
                          <a:effectLst/>
                        </a:rPr>
                        <a:t>AMAÇ 4.  Sürdürülebilir kalkınma amaçlarına yönelik faaliyetleri geliştirmek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439897760"/>
                  </a:ext>
                </a:extLst>
              </a:tr>
              <a:tr h="242238">
                <a:tc>
                  <a:txBody>
                    <a:bodyPr/>
                    <a:lstStyle/>
                    <a:p>
                      <a:pPr>
                        <a:lnSpc>
                          <a:spcPct val="150000"/>
                        </a:lnSpc>
                        <a:spcAft>
                          <a:spcPts val="800"/>
                        </a:spcAft>
                      </a:pPr>
                      <a:r>
                        <a:rPr lang="tr-TR" sz="1200" baseline="0">
                          <a:solidFill>
                            <a:schemeClr val="bg1"/>
                          </a:solidFill>
                          <a:effectLst/>
                        </a:rPr>
                        <a:t>Hedef 4.1. Sosyal sorumluluk, kültür ve çevre bilincine yönelik faaliyetleri artırmak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258733354"/>
                  </a:ext>
                </a:extLst>
              </a:tr>
              <a:tr h="242238">
                <a:tc>
                  <a:txBody>
                    <a:bodyPr/>
                    <a:lstStyle/>
                    <a:p>
                      <a:pPr>
                        <a:lnSpc>
                          <a:spcPct val="150000"/>
                        </a:lnSpc>
                        <a:spcAft>
                          <a:spcPts val="800"/>
                        </a:spcAft>
                      </a:pPr>
                      <a:r>
                        <a:rPr lang="tr-TR" sz="1200" baseline="0">
                          <a:solidFill>
                            <a:schemeClr val="bg1"/>
                          </a:solidFill>
                          <a:effectLst/>
                        </a:rPr>
                        <a:t>Hedef 4.2. Sürdürülebilir kalkınma amaçlarına katkıda bulunan araştırmaları artırmak</a:t>
                      </a:r>
                      <a:endParaRPr lang="tr-TR" sz="12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337337059"/>
                  </a:ext>
                </a:extLst>
              </a:tr>
              <a:tr h="242238">
                <a:tc>
                  <a:txBody>
                    <a:bodyPr/>
                    <a:lstStyle/>
                    <a:p>
                      <a:pPr>
                        <a:lnSpc>
                          <a:spcPct val="150000"/>
                        </a:lnSpc>
                        <a:spcAft>
                          <a:spcPts val="800"/>
                        </a:spcAft>
                      </a:pPr>
                      <a:r>
                        <a:rPr lang="tr-TR" sz="1200" baseline="0" dirty="0">
                          <a:solidFill>
                            <a:schemeClr val="bg1"/>
                          </a:solidFill>
                          <a:effectLst/>
                        </a:rPr>
                        <a:t>Hedef 4.3. Üniversitenin ekolojik ayak izini azaltmak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2669333419"/>
                  </a:ext>
                </a:extLst>
              </a:tr>
              <a:tr h="242238">
                <a:tc>
                  <a:txBody>
                    <a:bodyPr/>
                    <a:lstStyle/>
                    <a:p>
                      <a:pPr>
                        <a:lnSpc>
                          <a:spcPct val="150000"/>
                        </a:lnSpc>
                        <a:spcAft>
                          <a:spcPts val="800"/>
                        </a:spcAft>
                      </a:pPr>
                      <a:r>
                        <a:rPr lang="tr-TR" sz="1200" baseline="0" dirty="0">
                          <a:solidFill>
                            <a:schemeClr val="bg1"/>
                          </a:solidFill>
                          <a:effectLst/>
                        </a:rPr>
                        <a:t>Hedef 4.4. Sürdürülebilir kalkınma amaçlarına katkıda bulunan eğitim-öğretim ve öğrenme faaliyetlerini artırmak</a:t>
                      </a:r>
                      <a:endParaRPr lang="tr-TR" sz="1200" baseline="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7880" marR="67880" marT="0" marB="0">
                    <a:solidFill>
                      <a:schemeClr val="accent1"/>
                    </a:solidFill>
                  </a:tcPr>
                </a:tc>
                <a:extLst>
                  <a:ext uri="{0D108BD9-81ED-4DB2-BD59-A6C34878D82A}">
                    <a16:rowId xmlns:a16="http://schemas.microsoft.com/office/drawing/2014/main" val="1770898479"/>
                  </a:ext>
                </a:extLst>
              </a:tr>
            </a:tbl>
          </a:graphicData>
        </a:graphic>
      </p:graphicFrame>
      <p:sp>
        <p:nvSpPr>
          <p:cNvPr id="9" name="Metin kutusu 8">
            <a:extLst>
              <a:ext uri="{FF2B5EF4-FFF2-40B4-BE49-F238E27FC236}">
                <a16:creationId xmlns:a16="http://schemas.microsoft.com/office/drawing/2014/main" id="{A66B546C-E9B7-5C45-D2B4-8495847FB8CA}"/>
              </a:ext>
            </a:extLst>
          </p:cNvPr>
          <p:cNvSpPr txBox="1"/>
          <p:nvPr/>
        </p:nvSpPr>
        <p:spPr>
          <a:xfrm>
            <a:off x="128187" y="158805"/>
            <a:ext cx="3301445" cy="707886"/>
          </a:xfrm>
          <a:prstGeom prst="rect">
            <a:avLst/>
          </a:prstGeom>
          <a:noFill/>
        </p:spPr>
        <p:txBody>
          <a:bodyPr wrap="square" rtlCol="0">
            <a:spAutoFit/>
          </a:bodyPr>
          <a:lstStyle/>
          <a:p>
            <a:r>
              <a:rPr lang="tr-TR" sz="2000" b="1" dirty="0">
                <a:solidFill>
                  <a:srgbClr val="002060"/>
                </a:solidFill>
                <a:latin typeface="Calibri" panose="020F0502020204030204" pitchFamily="34" charset="0"/>
                <a:cs typeface="Calibri" panose="020F0502020204030204" pitchFamily="34" charset="0"/>
              </a:rPr>
              <a:t>AMAÇLAR VE HEDEFLER</a:t>
            </a:r>
            <a:br>
              <a:rPr lang="tr-TR" sz="2000" b="1" dirty="0">
                <a:solidFill>
                  <a:srgbClr val="002060"/>
                </a:solidFill>
                <a:latin typeface="Calibri" panose="020F0502020204030204" pitchFamily="34" charset="0"/>
                <a:cs typeface="Calibri" panose="020F0502020204030204" pitchFamily="34" charset="0"/>
              </a:rPr>
            </a:br>
            <a:endParaRPr lang="tr-TR" sz="2000" b="1" dirty="0">
              <a:solidFill>
                <a:srgbClr val="002060"/>
              </a:solidFill>
            </a:endParaRPr>
          </a:p>
        </p:txBody>
      </p:sp>
    </p:spTree>
    <p:extLst>
      <p:ext uri="{BB962C8B-B14F-4D97-AF65-F5344CB8AC3E}">
        <p14:creationId xmlns:p14="http://schemas.microsoft.com/office/powerpoint/2010/main" val="3833273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9A602D-6608-E228-A9BB-B56324317C27}"/>
            </a:ext>
          </a:extLst>
        </p:cNvPr>
        <p:cNvGrpSpPr/>
        <p:nvPr/>
      </p:nvGrpSpPr>
      <p:grpSpPr>
        <a:xfrm>
          <a:off x="0" y="0"/>
          <a:ext cx="0" cy="0"/>
          <a:chOff x="0" y="0"/>
          <a:chExt cx="0" cy="0"/>
        </a:xfrm>
      </p:grpSpPr>
      <p:graphicFrame>
        <p:nvGraphicFramePr>
          <p:cNvPr id="3" name="Grafik 2">
            <a:extLst>
              <a:ext uri="{FF2B5EF4-FFF2-40B4-BE49-F238E27FC236}">
                <a16:creationId xmlns:a16="http://schemas.microsoft.com/office/drawing/2014/main" id="{F152AA13-BD0C-CA52-029F-DD15156FE71F}"/>
              </a:ext>
            </a:extLst>
          </p:cNvPr>
          <p:cNvGraphicFramePr/>
          <p:nvPr>
            <p:extLst>
              <p:ext uri="{D42A27DB-BD31-4B8C-83A1-F6EECF244321}">
                <p14:modId xmlns:p14="http://schemas.microsoft.com/office/powerpoint/2010/main" val="3162823808"/>
              </p:ext>
            </p:extLst>
          </p:nvPr>
        </p:nvGraphicFramePr>
        <p:xfrm>
          <a:off x="997088" y="2161838"/>
          <a:ext cx="10992661" cy="4059500"/>
        </p:xfrm>
        <a:graphic>
          <a:graphicData uri="http://schemas.openxmlformats.org/drawingml/2006/chart">
            <c:chart xmlns:c="http://schemas.openxmlformats.org/drawingml/2006/chart" xmlns:r="http://schemas.openxmlformats.org/officeDocument/2006/relationships" r:id="rId3"/>
          </a:graphicData>
        </a:graphic>
      </p:graphicFrame>
      <p:sp>
        <p:nvSpPr>
          <p:cNvPr id="9" name="Metin kutusu 8">
            <a:extLst>
              <a:ext uri="{FF2B5EF4-FFF2-40B4-BE49-F238E27FC236}">
                <a16:creationId xmlns:a16="http://schemas.microsoft.com/office/drawing/2014/main" id="{A395626F-7643-144B-5879-19C9B2287EDE}"/>
              </a:ext>
            </a:extLst>
          </p:cNvPr>
          <p:cNvSpPr txBox="1"/>
          <p:nvPr/>
        </p:nvSpPr>
        <p:spPr>
          <a:xfrm>
            <a:off x="1091092" y="525564"/>
            <a:ext cx="10240630" cy="400110"/>
          </a:xfrm>
          <a:prstGeom prst="rect">
            <a:avLst/>
          </a:prstGeom>
          <a:noFill/>
        </p:spPr>
        <p:txBody>
          <a:bodyPr wrap="square" rtlCol="0">
            <a:spAutoFit/>
          </a:bodyPr>
          <a:lstStyle/>
          <a:p>
            <a:r>
              <a:rPr lang="tr-TR" sz="2000" b="1" dirty="0">
                <a:solidFill>
                  <a:srgbClr val="192E5A"/>
                </a:solidFill>
              </a:rPr>
              <a:t>2025-2029 Stratejik Plan Hedef Kartları 2026 Yılı Ocak-Haziran Performans Sonuç Tablosu</a:t>
            </a:r>
          </a:p>
        </p:txBody>
      </p:sp>
      <p:sp>
        <p:nvSpPr>
          <p:cNvPr id="11" name="Metin kutusu 10">
            <a:extLst>
              <a:ext uri="{FF2B5EF4-FFF2-40B4-BE49-F238E27FC236}">
                <a16:creationId xmlns:a16="http://schemas.microsoft.com/office/drawing/2014/main" id="{36F24356-39FC-9B41-407A-38C0051E9E2B}"/>
              </a:ext>
            </a:extLst>
          </p:cNvPr>
          <p:cNvSpPr txBox="1"/>
          <p:nvPr/>
        </p:nvSpPr>
        <p:spPr>
          <a:xfrm>
            <a:off x="1270555" y="1189813"/>
            <a:ext cx="10240630" cy="707886"/>
          </a:xfrm>
          <a:prstGeom prst="rect">
            <a:avLst/>
          </a:prstGeom>
          <a:noFill/>
        </p:spPr>
        <p:txBody>
          <a:bodyPr wrap="square" rtlCol="0">
            <a:spAutoFit/>
          </a:bodyPr>
          <a:lstStyle/>
          <a:p>
            <a:pPr marL="342900" indent="-342900">
              <a:buFont typeface="Wingdings" panose="05000000000000000000" pitchFamily="2" charset="2"/>
              <a:buChar char="v"/>
            </a:pPr>
            <a:r>
              <a:rPr lang="tr-TR" sz="2000" dirty="0">
                <a:solidFill>
                  <a:srgbClr val="192E5A"/>
                </a:solidFill>
              </a:rPr>
              <a:t>18 stratejik hedef kartının 2026 yılı ilk altı aylık dönem gerçekleşmelerine göre performans düzeyleri gösterilmektedir.</a:t>
            </a:r>
          </a:p>
        </p:txBody>
      </p:sp>
    </p:spTree>
    <p:extLst>
      <p:ext uri="{BB962C8B-B14F-4D97-AF65-F5344CB8AC3E}">
        <p14:creationId xmlns:p14="http://schemas.microsoft.com/office/powerpoint/2010/main" val="3697763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AD24AE-1E0B-81AA-2B9E-D0AEECA4B078}"/>
            </a:ext>
          </a:extLst>
        </p:cNvPr>
        <p:cNvGrpSpPr/>
        <p:nvPr/>
      </p:nvGrpSpPr>
      <p:grpSpPr>
        <a:xfrm>
          <a:off x="0" y="0"/>
          <a:ext cx="0" cy="0"/>
          <a:chOff x="0" y="0"/>
          <a:chExt cx="0" cy="0"/>
        </a:xfrm>
      </p:grpSpPr>
      <p:sp>
        <p:nvSpPr>
          <p:cNvPr id="5" name="Metin kutusu 4">
            <a:extLst>
              <a:ext uri="{FF2B5EF4-FFF2-40B4-BE49-F238E27FC236}">
                <a16:creationId xmlns:a16="http://schemas.microsoft.com/office/drawing/2014/main" id="{1E459E43-76E2-F4A1-1BDF-F19911D85075}"/>
              </a:ext>
            </a:extLst>
          </p:cNvPr>
          <p:cNvSpPr txBox="1"/>
          <p:nvPr/>
        </p:nvSpPr>
        <p:spPr>
          <a:xfrm>
            <a:off x="509978" y="725756"/>
            <a:ext cx="11419951" cy="400110"/>
          </a:xfrm>
          <a:prstGeom prst="rect">
            <a:avLst/>
          </a:prstGeom>
          <a:noFill/>
        </p:spPr>
        <p:txBody>
          <a:bodyPr wrap="square" rtlCol="0">
            <a:spAutoFit/>
          </a:bodyPr>
          <a:lstStyle/>
          <a:p>
            <a:r>
              <a:rPr lang="tr-TR" sz="2000" b="1" dirty="0">
                <a:solidFill>
                  <a:srgbClr val="192E5A"/>
                </a:solidFill>
              </a:rPr>
              <a:t>2025-2029 Stratejik Plan Hedef Kartları 2026 Yılı Ocak-Haziran Performans Sonuç Tablosu</a:t>
            </a:r>
          </a:p>
        </p:txBody>
      </p:sp>
      <p:sp>
        <p:nvSpPr>
          <p:cNvPr id="6" name="Metin kutusu 5">
            <a:extLst>
              <a:ext uri="{FF2B5EF4-FFF2-40B4-BE49-F238E27FC236}">
                <a16:creationId xmlns:a16="http://schemas.microsoft.com/office/drawing/2014/main" id="{B9B33363-E9DD-89D2-58BE-26B9B3DADF8B}"/>
              </a:ext>
            </a:extLst>
          </p:cNvPr>
          <p:cNvSpPr txBox="1"/>
          <p:nvPr/>
        </p:nvSpPr>
        <p:spPr>
          <a:xfrm>
            <a:off x="398882" y="1228416"/>
            <a:ext cx="10932839" cy="5016758"/>
          </a:xfrm>
          <a:prstGeom prst="rect">
            <a:avLst/>
          </a:prstGeom>
          <a:noFill/>
        </p:spPr>
        <p:txBody>
          <a:bodyPr wrap="square" rtlCol="0">
            <a:spAutoFit/>
          </a:bodyPr>
          <a:lstStyle/>
          <a:p>
            <a:pPr marL="342900" indent="-342900" algn="just">
              <a:buFont typeface="Wingdings" panose="05000000000000000000" pitchFamily="2" charset="2"/>
              <a:buChar char="v"/>
            </a:pPr>
            <a:r>
              <a:rPr lang="tr-TR" sz="2000" dirty="0">
                <a:solidFill>
                  <a:srgbClr val="192E5A"/>
                </a:solidFill>
              </a:rPr>
              <a:t>Stratejik Plan’da 4 amaç altında yer alan 18 stratejik hedefin 2026 yılı içinde ilk altı aylık dönemdeki izlemesi 30.06.2026 tarihi itibarıyla yapılmıştır. </a:t>
            </a:r>
          </a:p>
          <a:p>
            <a:pPr marL="342900" indent="-342900" algn="just">
              <a:buFont typeface="Wingdings" panose="05000000000000000000" pitchFamily="2" charset="2"/>
              <a:buChar char="v"/>
            </a:pPr>
            <a:endParaRPr lang="tr-TR" sz="2000" dirty="0">
              <a:solidFill>
                <a:srgbClr val="192E5A"/>
              </a:solidFill>
            </a:endParaRPr>
          </a:p>
          <a:p>
            <a:pPr marL="342900" indent="-342900" algn="just">
              <a:buFont typeface="Wingdings" panose="05000000000000000000" pitchFamily="2" charset="2"/>
              <a:buChar char="v"/>
            </a:pPr>
            <a:r>
              <a:rPr lang="tr-TR" sz="2000" dirty="0">
                <a:solidFill>
                  <a:srgbClr val="192E5A"/>
                </a:solidFill>
              </a:rPr>
              <a:t>Buna göre;</a:t>
            </a:r>
          </a:p>
          <a:p>
            <a:pPr marL="342900" indent="-342900" algn="just">
              <a:buFont typeface="Wingdings" panose="05000000000000000000" pitchFamily="2" charset="2"/>
              <a:buChar char="v"/>
            </a:pPr>
            <a:endParaRPr lang="tr-TR" sz="2000" dirty="0">
              <a:solidFill>
                <a:srgbClr val="192E5A"/>
              </a:solidFill>
            </a:endParaRPr>
          </a:p>
          <a:p>
            <a:pPr marL="742950" lvl="1" indent="-285750" algn="just">
              <a:buFont typeface="Wingdings" panose="05000000000000000000" pitchFamily="2" charset="2"/>
              <a:buChar char="v"/>
            </a:pPr>
            <a:r>
              <a:rPr lang="tr-TR" sz="2000" dirty="0">
                <a:solidFill>
                  <a:srgbClr val="192E5A"/>
                </a:solidFill>
              </a:rPr>
              <a:t>2 adet hedef kartının performansı % 100,00 olmuştur.</a:t>
            </a:r>
          </a:p>
          <a:p>
            <a:pPr marL="1200150" lvl="2" indent="-285750" algn="just">
              <a:buFont typeface="Wingdings" panose="05000000000000000000" pitchFamily="2" charset="2"/>
              <a:buChar char="v"/>
            </a:pPr>
            <a:r>
              <a:rPr lang="tr-TR" sz="2000" dirty="0">
                <a:solidFill>
                  <a:srgbClr val="192E5A"/>
                </a:solidFill>
              </a:rPr>
              <a:t>Bu hedefler Hedef 4.2 ve Hedef 4.4 numaralı kartlardır.</a:t>
            </a:r>
          </a:p>
          <a:p>
            <a:pPr marL="742950" lvl="1" indent="-285750" algn="just">
              <a:buFont typeface="Wingdings" panose="05000000000000000000" pitchFamily="2" charset="2"/>
              <a:buChar char="v"/>
            </a:pPr>
            <a:endParaRPr lang="tr-TR" sz="2000" dirty="0">
              <a:solidFill>
                <a:srgbClr val="192E5A"/>
              </a:solidFill>
            </a:endParaRPr>
          </a:p>
          <a:p>
            <a:pPr marL="742950" lvl="1" indent="-285750" algn="just">
              <a:buFont typeface="Wingdings" panose="05000000000000000000" pitchFamily="2" charset="2"/>
              <a:buChar char="v"/>
            </a:pPr>
            <a:r>
              <a:rPr lang="tr-TR" sz="2000" dirty="0">
                <a:solidFill>
                  <a:srgbClr val="192E5A"/>
                </a:solidFill>
              </a:rPr>
              <a:t>8 adet hedef kartının performansı % 50 ve üzerinde olmuştur. </a:t>
            </a:r>
          </a:p>
          <a:p>
            <a:pPr marL="1200150" lvl="2" indent="-285750" algn="just">
              <a:buFont typeface="Wingdings" panose="05000000000000000000" pitchFamily="2" charset="2"/>
              <a:buChar char="v"/>
            </a:pPr>
            <a:r>
              <a:rPr lang="tr-TR" sz="2000" dirty="0">
                <a:solidFill>
                  <a:srgbClr val="192E5A"/>
                </a:solidFill>
              </a:rPr>
              <a:t>Bu hedefler Hedef 1.4, Hedef 1.5 Hedef 1.6, Hedef 2.2, Hedef 2.3, Hedef 2.5, Hedef 3.1 ve Hedef 3.2 numaralı kartlardır.</a:t>
            </a:r>
          </a:p>
          <a:p>
            <a:pPr marL="742950" lvl="1" indent="-285750" algn="just">
              <a:buFont typeface="Wingdings" panose="05000000000000000000" pitchFamily="2" charset="2"/>
              <a:buChar char="v"/>
            </a:pPr>
            <a:endParaRPr lang="tr-TR" sz="2000" dirty="0">
              <a:solidFill>
                <a:srgbClr val="192E5A"/>
              </a:solidFill>
            </a:endParaRPr>
          </a:p>
          <a:p>
            <a:pPr marL="742950" lvl="1" indent="-285750" algn="just">
              <a:buFont typeface="Wingdings" panose="05000000000000000000" pitchFamily="2" charset="2"/>
              <a:buChar char="v"/>
            </a:pPr>
            <a:r>
              <a:rPr lang="tr-TR" sz="2000" dirty="0">
                <a:solidFill>
                  <a:srgbClr val="192E5A"/>
                </a:solidFill>
              </a:rPr>
              <a:t> 8 adet hedef kartının performansı % 50’nin altında olmuştur. </a:t>
            </a:r>
          </a:p>
          <a:p>
            <a:pPr marL="1200150" lvl="2" indent="-285750" algn="just">
              <a:buFont typeface="Wingdings" panose="05000000000000000000" pitchFamily="2" charset="2"/>
              <a:buChar char="v"/>
            </a:pPr>
            <a:r>
              <a:rPr lang="tr-TR" sz="2000" dirty="0">
                <a:solidFill>
                  <a:srgbClr val="192E5A"/>
                </a:solidFill>
              </a:rPr>
              <a:t>Bu hedefler Hedef 1.1, Hedef 1.2, Hedef 1.3, Hedef 2.1, Hedef 2.4 , Hedef 3.3, Hedef 4.1 ve Hedef 4.3 numaralı kartlardır.</a:t>
            </a:r>
          </a:p>
          <a:p>
            <a:pPr marL="342900" indent="-342900">
              <a:buFont typeface="Wingdings" panose="05000000000000000000" pitchFamily="2" charset="2"/>
              <a:buChar char="v"/>
            </a:pPr>
            <a:endParaRPr lang="tr-TR" sz="2000" dirty="0">
              <a:solidFill>
                <a:srgbClr val="192E5A"/>
              </a:solidFill>
            </a:endParaRPr>
          </a:p>
        </p:txBody>
      </p:sp>
    </p:spTree>
    <p:extLst>
      <p:ext uri="{BB962C8B-B14F-4D97-AF65-F5344CB8AC3E}">
        <p14:creationId xmlns:p14="http://schemas.microsoft.com/office/powerpoint/2010/main" val="1757391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60DA8B-1FD2-8355-867E-D6D09E8EF29A}"/>
            </a:ext>
          </a:extLst>
        </p:cNvPr>
        <p:cNvGrpSpPr/>
        <p:nvPr/>
      </p:nvGrpSpPr>
      <p:grpSpPr>
        <a:xfrm>
          <a:off x="0" y="0"/>
          <a:ext cx="0" cy="0"/>
          <a:chOff x="0" y="0"/>
          <a:chExt cx="0" cy="0"/>
        </a:xfrm>
      </p:grpSpPr>
      <p:sp>
        <p:nvSpPr>
          <p:cNvPr id="6" name="Metin kutusu 5">
            <a:extLst>
              <a:ext uri="{FF2B5EF4-FFF2-40B4-BE49-F238E27FC236}">
                <a16:creationId xmlns:a16="http://schemas.microsoft.com/office/drawing/2014/main" id="{026C32D3-7861-4288-4CF6-30847C6679DC}"/>
              </a:ext>
            </a:extLst>
          </p:cNvPr>
          <p:cNvSpPr txBox="1"/>
          <p:nvPr/>
        </p:nvSpPr>
        <p:spPr>
          <a:xfrm>
            <a:off x="381792" y="156308"/>
            <a:ext cx="6283927" cy="400110"/>
          </a:xfrm>
          <a:prstGeom prst="rect">
            <a:avLst/>
          </a:prstGeom>
          <a:noFill/>
        </p:spPr>
        <p:txBody>
          <a:bodyPr wrap="square" rtlCol="0">
            <a:spAutoFit/>
          </a:bodyPr>
          <a:lstStyle/>
          <a:p>
            <a:r>
              <a:rPr lang="tr-TR" sz="2000" b="1" dirty="0">
                <a:solidFill>
                  <a:srgbClr val="192E5A"/>
                </a:solidFill>
              </a:rPr>
              <a:t>Temel Performans Göstergeleri Tablosu</a:t>
            </a:r>
          </a:p>
        </p:txBody>
      </p:sp>
      <p:graphicFrame>
        <p:nvGraphicFramePr>
          <p:cNvPr id="2" name="İçerik Yer Tutucusu 3">
            <a:extLst>
              <a:ext uri="{FF2B5EF4-FFF2-40B4-BE49-F238E27FC236}">
                <a16:creationId xmlns:a16="http://schemas.microsoft.com/office/drawing/2014/main" id="{FBE41228-DAF1-A79A-6263-B48BC75FE7DC}"/>
              </a:ext>
            </a:extLst>
          </p:cNvPr>
          <p:cNvGraphicFramePr>
            <a:graphicFrameLocks/>
          </p:cNvGraphicFramePr>
          <p:nvPr>
            <p:extLst>
              <p:ext uri="{D42A27DB-BD31-4B8C-83A1-F6EECF244321}">
                <p14:modId xmlns:p14="http://schemas.microsoft.com/office/powerpoint/2010/main" val="1809683722"/>
              </p:ext>
            </p:extLst>
          </p:nvPr>
        </p:nvGraphicFramePr>
        <p:xfrm>
          <a:off x="225117" y="636687"/>
          <a:ext cx="11465530" cy="5200089"/>
        </p:xfrm>
        <a:graphic>
          <a:graphicData uri="http://schemas.openxmlformats.org/drawingml/2006/table">
            <a:tbl>
              <a:tblPr firstRow="1" firstCol="1" bandRow="1">
                <a:tableStyleId>{5C22544A-7EE6-4342-B048-85BDC9FD1C3A}</a:tableStyleId>
              </a:tblPr>
              <a:tblGrid>
                <a:gridCol w="1399053">
                  <a:extLst>
                    <a:ext uri="{9D8B030D-6E8A-4147-A177-3AD203B41FA5}">
                      <a16:colId xmlns:a16="http://schemas.microsoft.com/office/drawing/2014/main" val="168932303"/>
                    </a:ext>
                  </a:extLst>
                </a:gridCol>
                <a:gridCol w="8748874">
                  <a:extLst>
                    <a:ext uri="{9D8B030D-6E8A-4147-A177-3AD203B41FA5}">
                      <a16:colId xmlns:a16="http://schemas.microsoft.com/office/drawing/2014/main" val="2065095135"/>
                    </a:ext>
                  </a:extLst>
                </a:gridCol>
                <a:gridCol w="1317603">
                  <a:extLst>
                    <a:ext uri="{9D8B030D-6E8A-4147-A177-3AD203B41FA5}">
                      <a16:colId xmlns:a16="http://schemas.microsoft.com/office/drawing/2014/main" val="1767200418"/>
                    </a:ext>
                  </a:extLst>
                </a:gridCol>
              </a:tblGrid>
              <a:tr h="471519">
                <a:tc>
                  <a:txBody>
                    <a:bodyPr/>
                    <a:lstStyle/>
                    <a:p>
                      <a:pPr algn="ctr">
                        <a:lnSpc>
                          <a:spcPct val="107000"/>
                        </a:lnSpc>
                        <a:spcAft>
                          <a:spcPts val="800"/>
                        </a:spcAft>
                      </a:pPr>
                      <a:r>
                        <a:rPr lang="tr-TR" sz="1200" dirty="0">
                          <a:effectLst/>
                        </a:rPr>
                        <a:t>BAŞLANGIÇ DEĞERİ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PERFORMANS GÖSTERGESİ</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a:effectLst/>
                        </a:rPr>
                        <a:t>HEDEF DEĞER</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742627976"/>
                  </a:ext>
                </a:extLst>
              </a:tr>
              <a:tr h="315238">
                <a:tc>
                  <a:txBody>
                    <a:bodyPr/>
                    <a:lstStyle/>
                    <a:p>
                      <a:pPr algn="ctr">
                        <a:lnSpc>
                          <a:spcPct val="107000"/>
                        </a:lnSpc>
                        <a:spcAft>
                          <a:spcPts val="800"/>
                        </a:spcAft>
                      </a:pPr>
                      <a:r>
                        <a:rPr lang="tr-TR" sz="1200" dirty="0">
                          <a:effectLst/>
                        </a:rPr>
                        <a:t>0</a:t>
                      </a:r>
                    </a:p>
                  </a:txBody>
                  <a:tcPr marL="64319" marR="64319" marT="0" marB="0" anchor="ctr"/>
                </a:tc>
                <a:tc>
                  <a:txBody>
                    <a:bodyPr/>
                    <a:lstStyle/>
                    <a:p>
                      <a:pPr>
                        <a:lnSpc>
                          <a:spcPct val="107000"/>
                        </a:lnSpc>
                        <a:spcAft>
                          <a:spcPts val="800"/>
                        </a:spcAft>
                      </a:pPr>
                      <a:r>
                        <a:rPr lang="tr-TR" sz="1400" dirty="0">
                          <a:effectLst/>
                        </a:rPr>
                        <a:t>PG1.1.1. Akredite edilmiş program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5</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3457790913"/>
                  </a:ext>
                </a:extLst>
              </a:tr>
              <a:tr h="315238">
                <a:tc>
                  <a:txBody>
                    <a:bodyPr/>
                    <a:lstStyle/>
                    <a:p>
                      <a:pPr algn="ctr">
                        <a:lnSpc>
                          <a:spcPct val="107000"/>
                        </a:lnSpc>
                        <a:spcAft>
                          <a:spcPts val="800"/>
                        </a:spcAft>
                      </a:pPr>
                      <a:r>
                        <a:rPr lang="tr-TR" sz="1200" dirty="0">
                          <a:effectLst/>
                        </a:rPr>
                        <a:t>20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PG1.2.4. Lisansüstü öğrencilerinin yer aldığı yayın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11</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759300717"/>
                  </a:ext>
                </a:extLst>
              </a:tr>
              <a:tr h="315238">
                <a:tc>
                  <a:txBody>
                    <a:bodyPr/>
                    <a:lstStyle/>
                    <a:p>
                      <a:pPr algn="ctr">
                        <a:lnSpc>
                          <a:spcPct val="107000"/>
                        </a:lnSpc>
                        <a:spcAft>
                          <a:spcPts val="800"/>
                        </a:spcAft>
                      </a:pPr>
                      <a:r>
                        <a:rPr lang="tr-TR" sz="1200" dirty="0">
                          <a:effectLst/>
                        </a:rPr>
                        <a:t>12</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PG1.3.2. Uluslararası değişim programları ile gelen/giden öğrenci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8</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2103006943"/>
                  </a:ext>
                </a:extLst>
              </a:tr>
              <a:tr h="315238">
                <a:tc>
                  <a:txBody>
                    <a:bodyPr/>
                    <a:lstStyle/>
                    <a:p>
                      <a:pPr algn="ctr">
                        <a:lnSpc>
                          <a:spcPct val="107000"/>
                        </a:lnSpc>
                        <a:spcAft>
                          <a:spcPts val="800"/>
                        </a:spcAft>
                      </a:pPr>
                      <a:r>
                        <a:rPr lang="tr-TR" sz="1200" dirty="0">
                          <a:effectLst/>
                        </a:rPr>
                        <a:t>47,55</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PG1.4.3. Kütüphanede bulunan öğrenci başına düşen basılı ve elektronik kaynak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47,49</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1877423429"/>
                  </a:ext>
                </a:extLst>
              </a:tr>
              <a:tr h="315238">
                <a:tc>
                  <a:txBody>
                    <a:bodyPr/>
                    <a:lstStyle/>
                    <a:p>
                      <a:pPr algn="ctr">
                        <a:lnSpc>
                          <a:spcPct val="107000"/>
                        </a:lnSpc>
                        <a:spcAft>
                          <a:spcPts val="800"/>
                        </a:spcAft>
                      </a:pPr>
                      <a:r>
                        <a:rPr lang="tr-TR" sz="1200" dirty="0">
                          <a:effectLst/>
                        </a:rPr>
                        <a:t>18</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PG1.5.1. Staj yapan öğrenci oranı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0,18</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3833392216"/>
                  </a:ext>
                </a:extLst>
              </a:tr>
              <a:tr h="315238">
                <a:tc>
                  <a:txBody>
                    <a:bodyPr/>
                    <a:lstStyle/>
                    <a:p>
                      <a:pPr algn="ctr">
                        <a:lnSpc>
                          <a:spcPct val="107000"/>
                        </a:lnSpc>
                        <a:spcAft>
                          <a:spcPts val="800"/>
                        </a:spcAft>
                      </a:pPr>
                      <a:r>
                        <a:rPr lang="tr-TR" sz="1200" dirty="0">
                          <a:effectLst/>
                        </a:rPr>
                        <a:t>1</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PG1.5.3. Program başına düzenlenen teknik gezi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1,08</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3866541641"/>
                  </a:ext>
                </a:extLst>
              </a:tr>
              <a:tr h="315238">
                <a:tc>
                  <a:txBody>
                    <a:bodyPr/>
                    <a:lstStyle/>
                    <a:p>
                      <a:pPr algn="ctr">
                        <a:lnSpc>
                          <a:spcPct val="107000"/>
                        </a:lnSpc>
                        <a:spcAft>
                          <a:spcPts val="800"/>
                        </a:spcAft>
                      </a:pPr>
                      <a:r>
                        <a:rPr lang="tr-TR" sz="1200" dirty="0">
                          <a:effectLst/>
                        </a:rPr>
                        <a:t>1,70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PG2.1.1. Öğretim üyesi başına düşen Web of </a:t>
                      </a:r>
                      <a:r>
                        <a:rPr lang="tr-TR" sz="1400" dirty="0" err="1">
                          <a:effectLst/>
                        </a:rPr>
                        <a:t>Science</a:t>
                      </a:r>
                      <a:r>
                        <a:rPr lang="tr-TR" sz="1400" dirty="0">
                          <a:effectLst/>
                        </a:rPr>
                        <a:t> endekslerinde yayınlanan yayın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0,54</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784561891"/>
                  </a:ext>
                </a:extLst>
              </a:tr>
              <a:tr h="315238">
                <a:tc>
                  <a:txBody>
                    <a:bodyPr/>
                    <a:lstStyle/>
                    <a:p>
                      <a:pPr algn="ctr">
                        <a:lnSpc>
                          <a:spcPct val="107000"/>
                        </a:lnSpc>
                        <a:spcAft>
                          <a:spcPts val="800"/>
                        </a:spcAft>
                      </a:pPr>
                      <a:r>
                        <a:rPr lang="tr-TR" sz="1200" dirty="0">
                          <a:effectLst/>
                        </a:rPr>
                        <a:t>27</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PG2.3.2. Üniversite dışından desteklenen bilimsel proje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47</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2299298539"/>
                  </a:ext>
                </a:extLst>
              </a:tr>
              <a:tr h="315238">
                <a:tc>
                  <a:txBody>
                    <a:bodyPr/>
                    <a:lstStyle/>
                    <a:p>
                      <a:pPr algn="ctr">
                        <a:lnSpc>
                          <a:spcPct val="107000"/>
                        </a:lnSpc>
                        <a:spcAft>
                          <a:spcPts val="800"/>
                        </a:spcAft>
                      </a:pPr>
                      <a:r>
                        <a:rPr lang="tr-TR" sz="1200" dirty="0">
                          <a:effectLst/>
                        </a:rPr>
                        <a:t>20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PG2.4.4. Uluslararası iş birliği ile yürütülen bilimsel proje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8</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1021270183"/>
                  </a:ext>
                </a:extLst>
              </a:tr>
              <a:tr h="315238">
                <a:tc>
                  <a:txBody>
                    <a:bodyPr/>
                    <a:lstStyle/>
                    <a:p>
                      <a:pPr algn="ctr">
                        <a:lnSpc>
                          <a:spcPct val="107000"/>
                        </a:lnSpc>
                        <a:spcAft>
                          <a:spcPts val="800"/>
                        </a:spcAft>
                      </a:pPr>
                      <a:r>
                        <a:rPr lang="tr-TR" sz="1200" dirty="0">
                          <a:effectLst/>
                        </a:rPr>
                        <a:t>4</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PG2.5.1. Ulusal ve uluslararası patent, faydalı model ve tasarım başvuru sayısı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0</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4050724589"/>
                  </a:ext>
                </a:extLst>
              </a:tr>
              <a:tr h="315238">
                <a:tc>
                  <a:txBody>
                    <a:bodyPr/>
                    <a:lstStyle/>
                    <a:p>
                      <a:pPr algn="ctr">
                        <a:lnSpc>
                          <a:spcPct val="107000"/>
                        </a:lnSpc>
                        <a:spcAft>
                          <a:spcPts val="800"/>
                        </a:spcAft>
                      </a:pPr>
                      <a:r>
                        <a:rPr lang="tr-TR" sz="1200" dirty="0">
                          <a:effectLst/>
                        </a:rPr>
                        <a:t>1,9</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PG3.2.3. Öğrenci topluluğu başına düşen etkinlik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1,24</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2056826908"/>
                  </a:ext>
                </a:extLst>
              </a:tr>
              <a:tr h="315238">
                <a:tc>
                  <a:txBody>
                    <a:bodyPr/>
                    <a:lstStyle/>
                    <a:p>
                      <a:pPr algn="ctr">
                        <a:lnSpc>
                          <a:spcPct val="107000"/>
                        </a:lnSpc>
                        <a:spcAft>
                          <a:spcPts val="800"/>
                        </a:spcAft>
                      </a:pPr>
                      <a:r>
                        <a:rPr lang="tr-TR" sz="1200" dirty="0">
                          <a:effectLst/>
                        </a:rPr>
                        <a:t>11</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PG3.3.3. Kalite kültürünü yaygınlaştırma amacıyla düzenlenen etkinlik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18</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3674312578"/>
                  </a:ext>
                </a:extLst>
              </a:tr>
              <a:tr h="315238">
                <a:tc>
                  <a:txBody>
                    <a:bodyPr/>
                    <a:lstStyle/>
                    <a:p>
                      <a:pPr algn="ctr">
                        <a:lnSpc>
                          <a:spcPct val="107000"/>
                        </a:lnSpc>
                        <a:spcAft>
                          <a:spcPts val="800"/>
                        </a:spcAft>
                      </a:pPr>
                      <a:r>
                        <a:rPr lang="tr-TR" sz="1200" dirty="0">
                          <a:effectLst/>
                        </a:rPr>
                        <a:t>5</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PG4.1.2. Sosyal sorumluluk faaliyeti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9</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840595995"/>
                  </a:ext>
                </a:extLst>
              </a:tr>
              <a:tr h="315238">
                <a:tc>
                  <a:txBody>
                    <a:bodyPr/>
                    <a:lstStyle/>
                    <a:p>
                      <a:pPr algn="ctr">
                        <a:lnSpc>
                          <a:spcPct val="107000"/>
                        </a:lnSpc>
                        <a:spcAft>
                          <a:spcPts val="800"/>
                        </a:spcAft>
                      </a:pPr>
                      <a:r>
                        <a:rPr lang="tr-TR" sz="1200" dirty="0">
                          <a:effectLst/>
                        </a:rPr>
                        <a:t>8,56</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PG4.3.4. Toplam Karbon Ayak İzi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558,86</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2144832165"/>
                  </a:ext>
                </a:extLst>
              </a:tr>
              <a:tr h="315238">
                <a:tc>
                  <a:txBody>
                    <a:bodyPr/>
                    <a:lstStyle/>
                    <a:p>
                      <a:pPr algn="ctr">
                        <a:lnSpc>
                          <a:spcPct val="107000"/>
                        </a:lnSpc>
                        <a:spcAft>
                          <a:spcPts val="800"/>
                        </a:spcAft>
                      </a:pPr>
                      <a:r>
                        <a:rPr lang="tr-TR" sz="1200">
                          <a:effectLst/>
                        </a:rPr>
                        <a:t>29</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nSpc>
                          <a:spcPct val="107000"/>
                        </a:lnSpc>
                        <a:spcAft>
                          <a:spcPts val="800"/>
                        </a:spcAft>
                      </a:pPr>
                      <a:r>
                        <a:rPr lang="tr-TR" sz="1400" dirty="0">
                          <a:effectLst/>
                        </a:rPr>
                        <a:t>PG4.4.2. BM Sürdürülebilirlik hedefleriyle ilişkilendirilen etkinlik (seminer, webinar, çalıştay) sayısı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tc>
                  <a:txBody>
                    <a:bodyPr/>
                    <a:lstStyle/>
                    <a:p>
                      <a:pPr algn="ctr">
                        <a:lnSpc>
                          <a:spcPct val="107000"/>
                        </a:lnSpc>
                        <a:spcAft>
                          <a:spcPts val="800"/>
                        </a:spcAft>
                      </a:pPr>
                      <a:r>
                        <a:rPr lang="tr-TR" sz="1200" dirty="0">
                          <a:effectLst/>
                        </a:rPr>
                        <a:t>105</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319" marR="64319" marT="0" marB="0" anchor="ctr"/>
                </a:tc>
                <a:extLst>
                  <a:ext uri="{0D108BD9-81ED-4DB2-BD59-A6C34878D82A}">
                    <a16:rowId xmlns:a16="http://schemas.microsoft.com/office/drawing/2014/main" val="553787501"/>
                  </a:ext>
                </a:extLst>
              </a:tr>
            </a:tbl>
          </a:graphicData>
        </a:graphic>
      </p:graphicFrame>
    </p:spTree>
    <p:extLst>
      <p:ext uri="{BB962C8B-B14F-4D97-AF65-F5344CB8AC3E}">
        <p14:creationId xmlns:p14="http://schemas.microsoft.com/office/powerpoint/2010/main" val="379169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14C072-0902-EE8D-ABC3-8A7DA26A9B28}"/>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4BE13307-3F3D-4C3B-96BB-96214B58B255}"/>
              </a:ext>
            </a:extLst>
          </p:cNvPr>
          <p:cNvSpPr txBox="1"/>
          <p:nvPr/>
        </p:nvSpPr>
        <p:spPr>
          <a:xfrm>
            <a:off x="1840195" y="1581912"/>
            <a:ext cx="9200972" cy="3477875"/>
          </a:xfrm>
          <a:prstGeom prst="rect">
            <a:avLst/>
          </a:prstGeom>
          <a:noFill/>
        </p:spPr>
        <p:txBody>
          <a:bodyPr wrap="square" rtlCol="0">
            <a:spAutoFit/>
          </a:bodyPr>
          <a:lstStyle/>
          <a:p>
            <a:pPr algn="ctr"/>
            <a:r>
              <a:rPr lang="tr-TR" sz="4400" b="1" dirty="0">
                <a:solidFill>
                  <a:srgbClr val="192E5A"/>
                </a:solidFill>
              </a:rPr>
              <a:t>2025-2029 Stratejik Plan Hedef Kartları 2026 Yılı Ocak-Haziran Gerçekleşme Verileri Kapsamında Hedeflenen Değere Başarıyla Ulaşılan Hedef Kartları </a:t>
            </a:r>
          </a:p>
        </p:txBody>
      </p:sp>
    </p:spTree>
    <p:extLst>
      <p:ext uri="{BB962C8B-B14F-4D97-AF65-F5344CB8AC3E}">
        <p14:creationId xmlns:p14="http://schemas.microsoft.com/office/powerpoint/2010/main" val="532374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72C9F2-312F-F26E-1A01-9FF8E9F1C7E2}"/>
            </a:ext>
          </a:extLst>
        </p:cNvPr>
        <p:cNvGrpSpPr/>
        <p:nvPr/>
      </p:nvGrpSpPr>
      <p:grpSpPr>
        <a:xfrm>
          <a:off x="0" y="0"/>
          <a:ext cx="0" cy="0"/>
          <a:chOff x="0" y="0"/>
          <a:chExt cx="0" cy="0"/>
        </a:xfrm>
      </p:grpSpPr>
      <p:graphicFrame>
        <p:nvGraphicFramePr>
          <p:cNvPr id="8" name="Tablo 7">
            <a:extLst>
              <a:ext uri="{FF2B5EF4-FFF2-40B4-BE49-F238E27FC236}">
                <a16:creationId xmlns:a16="http://schemas.microsoft.com/office/drawing/2014/main" id="{0E2B7D9A-FB4E-CA12-DA58-CE484F6ED822}"/>
              </a:ext>
            </a:extLst>
          </p:cNvPr>
          <p:cNvGraphicFramePr>
            <a:graphicFrameLocks noGrp="1"/>
          </p:cNvGraphicFramePr>
          <p:nvPr>
            <p:extLst>
              <p:ext uri="{D42A27DB-BD31-4B8C-83A1-F6EECF244321}">
                <p14:modId xmlns:p14="http://schemas.microsoft.com/office/powerpoint/2010/main" val="2003596313"/>
              </p:ext>
            </p:extLst>
          </p:nvPr>
        </p:nvGraphicFramePr>
        <p:xfrm>
          <a:off x="539849" y="965674"/>
          <a:ext cx="11112302" cy="5529129"/>
        </p:xfrm>
        <a:graphic>
          <a:graphicData uri="http://schemas.openxmlformats.org/drawingml/2006/table">
            <a:tbl>
              <a:tblPr firstRow="1" firstCol="1" bandRow="1">
                <a:tableStyleId>{5C22544A-7EE6-4342-B048-85BDC9FD1C3A}</a:tableStyleId>
              </a:tblPr>
              <a:tblGrid>
                <a:gridCol w="2542963">
                  <a:extLst>
                    <a:ext uri="{9D8B030D-6E8A-4147-A177-3AD203B41FA5}">
                      <a16:colId xmlns:a16="http://schemas.microsoft.com/office/drawing/2014/main" val="46509882"/>
                    </a:ext>
                  </a:extLst>
                </a:gridCol>
                <a:gridCol w="1136064">
                  <a:extLst>
                    <a:ext uri="{9D8B030D-6E8A-4147-A177-3AD203B41FA5}">
                      <a16:colId xmlns:a16="http://schemas.microsoft.com/office/drawing/2014/main" val="2089676523"/>
                    </a:ext>
                  </a:extLst>
                </a:gridCol>
                <a:gridCol w="1750833">
                  <a:extLst>
                    <a:ext uri="{9D8B030D-6E8A-4147-A177-3AD203B41FA5}">
                      <a16:colId xmlns:a16="http://schemas.microsoft.com/office/drawing/2014/main" val="2632356094"/>
                    </a:ext>
                  </a:extLst>
                </a:gridCol>
                <a:gridCol w="1699304">
                  <a:extLst>
                    <a:ext uri="{9D8B030D-6E8A-4147-A177-3AD203B41FA5}">
                      <a16:colId xmlns:a16="http://schemas.microsoft.com/office/drawing/2014/main" val="1830989923"/>
                    </a:ext>
                  </a:extLst>
                </a:gridCol>
                <a:gridCol w="1799967">
                  <a:extLst>
                    <a:ext uri="{9D8B030D-6E8A-4147-A177-3AD203B41FA5}">
                      <a16:colId xmlns:a16="http://schemas.microsoft.com/office/drawing/2014/main" val="3081602686"/>
                    </a:ext>
                  </a:extLst>
                </a:gridCol>
                <a:gridCol w="320887">
                  <a:extLst>
                    <a:ext uri="{9D8B030D-6E8A-4147-A177-3AD203B41FA5}">
                      <a16:colId xmlns:a16="http://schemas.microsoft.com/office/drawing/2014/main" val="313069589"/>
                    </a:ext>
                  </a:extLst>
                </a:gridCol>
                <a:gridCol w="1862284">
                  <a:extLst>
                    <a:ext uri="{9D8B030D-6E8A-4147-A177-3AD203B41FA5}">
                      <a16:colId xmlns:a16="http://schemas.microsoft.com/office/drawing/2014/main" val="2417179032"/>
                    </a:ext>
                  </a:extLst>
                </a:gridCol>
              </a:tblGrid>
              <a:tr h="338447">
                <a:tc>
                  <a:txBody>
                    <a:bodyPr/>
                    <a:lstStyle/>
                    <a:p>
                      <a:pPr algn="just">
                        <a:lnSpc>
                          <a:spcPct val="115000"/>
                        </a:lnSpc>
                        <a:spcBef>
                          <a:spcPts val="1000"/>
                        </a:spcBef>
                        <a:spcAft>
                          <a:spcPts val="1000"/>
                        </a:spcAft>
                        <a:buNone/>
                      </a:pPr>
                      <a:r>
                        <a:rPr lang="tr-TR" sz="900" b="1" dirty="0">
                          <a:solidFill>
                            <a:schemeClr val="bg1"/>
                          </a:solidFill>
                          <a:effectLst/>
                        </a:rPr>
                        <a:t>Amaç (A4)</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6">
                  <a:txBody>
                    <a:bodyPr/>
                    <a:lstStyle/>
                    <a:p>
                      <a:pPr algn="just">
                        <a:lnSpc>
                          <a:spcPct val="115000"/>
                        </a:lnSpc>
                        <a:spcBef>
                          <a:spcPts val="1000"/>
                        </a:spcBef>
                        <a:spcAft>
                          <a:spcPts val="1000"/>
                        </a:spcAft>
                        <a:buNone/>
                      </a:pPr>
                      <a:r>
                        <a:rPr lang="tr-TR" sz="900" b="1" dirty="0">
                          <a:solidFill>
                            <a:schemeClr val="bg1"/>
                          </a:solidFill>
                          <a:effectLst/>
                        </a:rPr>
                        <a:t>Sürdürülebilir Kalkınma Amaçlarına Yönelik Faaliyetleri Geliştirmek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92545059"/>
                  </a:ext>
                </a:extLst>
              </a:tr>
              <a:tr h="286708">
                <a:tc>
                  <a:txBody>
                    <a:bodyPr/>
                    <a:lstStyle/>
                    <a:p>
                      <a:pPr algn="just">
                        <a:lnSpc>
                          <a:spcPct val="115000"/>
                        </a:lnSpc>
                        <a:spcBef>
                          <a:spcPts val="1000"/>
                        </a:spcBef>
                        <a:spcAft>
                          <a:spcPts val="1000"/>
                        </a:spcAft>
                        <a:buNone/>
                      </a:pPr>
                      <a:r>
                        <a:rPr lang="tr-TR" sz="900" b="1" dirty="0">
                          <a:solidFill>
                            <a:schemeClr val="bg1"/>
                          </a:solidFill>
                          <a:effectLst/>
                        </a:rPr>
                        <a:t>Hedef (H2)</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6">
                  <a:txBody>
                    <a:bodyPr/>
                    <a:lstStyle/>
                    <a:p>
                      <a:pPr algn="just">
                        <a:lnSpc>
                          <a:spcPct val="115000"/>
                        </a:lnSpc>
                        <a:spcBef>
                          <a:spcPts val="1000"/>
                        </a:spcBef>
                        <a:spcAft>
                          <a:spcPts val="1000"/>
                        </a:spcAft>
                        <a:buNone/>
                      </a:pPr>
                      <a:r>
                        <a:rPr lang="tr-TR" sz="900" b="1" dirty="0">
                          <a:solidFill>
                            <a:schemeClr val="tx1"/>
                          </a:solidFill>
                          <a:effectLst/>
                        </a:rPr>
                        <a:t>Sürdürülebilirlik Kalkınma Amaçlarına Katkıda Bulunan Araştırmaları Artırmak</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34012499"/>
                  </a:ext>
                </a:extLst>
              </a:tr>
              <a:tr h="355721">
                <a:tc>
                  <a:txBody>
                    <a:bodyPr/>
                    <a:lstStyle/>
                    <a:p>
                      <a:pPr algn="just">
                        <a:lnSpc>
                          <a:spcPct val="115000"/>
                        </a:lnSpc>
                        <a:spcBef>
                          <a:spcPts val="1000"/>
                        </a:spcBef>
                        <a:spcAft>
                          <a:spcPts val="1000"/>
                        </a:spcAft>
                        <a:buNone/>
                      </a:pPr>
                      <a:r>
                        <a:rPr lang="tr-TR" sz="900" b="1" dirty="0">
                          <a:solidFill>
                            <a:schemeClr val="bg1"/>
                          </a:solidFill>
                          <a:effectLst/>
                        </a:rPr>
                        <a:t>H4.2 Performansı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6">
                  <a:txBody>
                    <a:bodyPr/>
                    <a:lstStyle/>
                    <a:p>
                      <a:pPr algn="just">
                        <a:lnSpc>
                          <a:spcPct val="115000"/>
                        </a:lnSpc>
                        <a:spcBef>
                          <a:spcPts val="1000"/>
                        </a:spcBef>
                        <a:spcAft>
                          <a:spcPts val="1000"/>
                        </a:spcAft>
                        <a:buNone/>
                      </a:pPr>
                      <a:r>
                        <a:rPr lang="tr-TR" sz="900" b="1" dirty="0">
                          <a:solidFill>
                            <a:schemeClr val="tx1"/>
                          </a:solidFill>
                          <a:effectLst/>
                        </a:rPr>
                        <a:t>(PG4.2.1 Performansı x Hedefe Etkisi) + (PG4.2.2 Performansı x Hedefe Etkisi) +(PG4.2.3 Performansı x Hedefe Etkisi) = %100,00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880386623"/>
                  </a:ext>
                </a:extLst>
              </a:tr>
              <a:tr h="288738">
                <a:tc>
                  <a:txBody>
                    <a:bodyPr/>
                    <a:lstStyle/>
                    <a:p>
                      <a:pPr algn="just">
                        <a:lnSpc>
                          <a:spcPct val="115000"/>
                        </a:lnSpc>
                        <a:spcBef>
                          <a:spcPts val="1000"/>
                        </a:spcBef>
                        <a:spcAft>
                          <a:spcPts val="1000"/>
                        </a:spcAft>
                        <a:buNone/>
                      </a:pPr>
                      <a:r>
                        <a:rPr lang="tr-TR" sz="900" b="1" dirty="0">
                          <a:solidFill>
                            <a:schemeClr val="bg1"/>
                          </a:solidFill>
                          <a:effectLst/>
                        </a:rPr>
                        <a:t>Sorumlu Birim</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6">
                  <a:txBody>
                    <a:bodyPr/>
                    <a:lstStyle/>
                    <a:p>
                      <a:pPr algn="just">
                        <a:lnSpc>
                          <a:spcPct val="115000"/>
                        </a:lnSpc>
                        <a:spcBef>
                          <a:spcPts val="1000"/>
                        </a:spcBef>
                        <a:spcAft>
                          <a:spcPts val="1000"/>
                        </a:spcAft>
                        <a:buNone/>
                      </a:pPr>
                      <a:r>
                        <a:rPr lang="tr-TR" sz="900" b="1">
                          <a:solidFill>
                            <a:schemeClr val="tx1"/>
                          </a:solidFill>
                          <a:effectLst/>
                        </a:rPr>
                        <a:t>Rektörlük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734320729"/>
                  </a:ext>
                </a:extLst>
              </a:tr>
              <a:tr h="717531">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dirty="0">
                          <a:solidFill>
                            <a:schemeClr val="tx1"/>
                          </a:solidFill>
                          <a:effectLst/>
                        </a:rPr>
                        <a:t>İzleme Dönemindeki Yılsonu Hedeflenen Değer(2026) (B)</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Gerçekleşme Değeri (C)</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2">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extLst>
                  <a:ext uri="{0D108BD9-81ED-4DB2-BD59-A6C34878D82A}">
                    <a16:rowId xmlns:a16="http://schemas.microsoft.com/office/drawing/2014/main" val="2971141560"/>
                  </a:ext>
                </a:extLst>
              </a:tr>
              <a:tr h="504911">
                <a:tc>
                  <a:txBody>
                    <a:bodyPr/>
                    <a:lstStyle/>
                    <a:p>
                      <a:pPr algn="just">
                        <a:lnSpc>
                          <a:spcPct val="115000"/>
                        </a:lnSpc>
                        <a:spcBef>
                          <a:spcPts val="1000"/>
                        </a:spcBef>
                        <a:spcAft>
                          <a:spcPts val="1000"/>
                        </a:spcAft>
                        <a:buNone/>
                      </a:pPr>
                      <a:r>
                        <a:rPr lang="tr-TR" sz="900" b="1" dirty="0">
                          <a:solidFill>
                            <a:schemeClr val="bg1"/>
                          </a:solidFill>
                          <a:effectLst/>
                        </a:rPr>
                        <a:t>PG 4.2.1. BM Sürdürülebilirlik Hedefleriyle İlişkilendirilen Lisansüstü Tez Oranı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40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0,25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dirty="0">
                          <a:solidFill>
                            <a:schemeClr val="tx1"/>
                          </a:solidFill>
                          <a:effectLst/>
                        </a:rPr>
                        <a:t>0,35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1,00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2">
                  <a:txBody>
                    <a:bodyPr/>
                    <a:lstStyle/>
                    <a:p>
                      <a:pPr algn="ctr">
                        <a:lnSpc>
                          <a:spcPct val="115000"/>
                        </a:lnSpc>
                        <a:spcBef>
                          <a:spcPts val="1000"/>
                        </a:spcBef>
                        <a:spcAft>
                          <a:spcPts val="1000"/>
                        </a:spcAft>
                        <a:buNone/>
                      </a:pPr>
                      <a:r>
                        <a:rPr lang="tr-TR" sz="900" b="1">
                          <a:solidFill>
                            <a:schemeClr val="tx1"/>
                          </a:solidFill>
                          <a:effectLst/>
                        </a:rPr>
                        <a:t>750,00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extLst>
                  <a:ext uri="{0D108BD9-81ED-4DB2-BD59-A6C34878D82A}">
                    <a16:rowId xmlns:a16="http://schemas.microsoft.com/office/drawing/2014/main" val="518175266"/>
                  </a:ext>
                </a:extLst>
              </a:tr>
              <a:tr h="661711">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6">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üzerinde olduğu görülmekte olup, ilgili gösterge hedefine ulaşılmış ve hedef değer aşılmıştır. Performans değerinin yüksek çıkmasının, izleme dönemindeki gerçekleşme değerinin başlangıç ve yıl sonu hedef değerleri ile karşılaştırılması suretiyle yapılan hesaplama yönteminden kaynaklandığı değerlendirilmektedir.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4607058"/>
                  </a:ext>
                </a:extLst>
              </a:tr>
              <a:tr h="492732">
                <a:tc>
                  <a:txBody>
                    <a:bodyPr/>
                    <a:lstStyle/>
                    <a:p>
                      <a:pPr algn="just">
                        <a:lnSpc>
                          <a:spcPct val="115000"/>
                        </a:lnSpc>
                        <a:spcBef>
                          <a:spcPts val="1000"/>
                        </a:spcBef>
                        <a:spcAft>
                          <a:spcPts val="1000"/>
                        </a:spcAft>
                        <a:buNone/>
                      </a:pPr>
                      <a:r>
                        <a:rPr lang="tr-TR" sz="900" b="1" dirty="0">
                          <a:solidFill>
                            <a:schemeClr val="bg1"/>
                          </a:solidFill>
                          <a:effectLst/>
                        </a:rPr>
                        <a:t>PG 4.2.2. BM Sürdürülebilirlik Hedefleriyle İlişkilendirilen Yayın Oranı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30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dirty="0">
                          <a:solidFill>
                            <a:schemeClr val="tx1"/>
                          </a:solidFill>
                          <a:effectLst/>
                        </a:rPr>
                        <a:t>0,20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0,24</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2">
                  <a:txBody>
                    <a:bodyPr/>
                    <a:lstStyle/>
                    <a:p>
                      <a:pPr algn="ctr">
                        <a:lnSpc>
                          <a:spcPct val="115000"/>
                        </a:lnSpc>
                        <a:spcBef>
                          <a:spcPts val="1000"/>
                        </a:spcBef>
                        <a:spcAft>
                          <a:spcPts val="1000"/>
                        </a:spcAft>
                        <a:buNone/>
                      </a:pPr>
                      <a:r>
                        <a:rPr lang="tr-TR" sz="900" b="1" dirty="0">
                          <a:solidFill>
                            <a:schemeClr val="tx1"/>
                          </a:solidFill>
                          <a:effectLst/>
                        </a:rPr>
                        <a:t>0,35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a:txBody>
                    <a:bodyPr/>
                    <a:lstStyle/>
                    <a:p>
                      <a:pPr algn="ctr">
                        <a:lnSpc>
                          <a:spcPct val="115000"/>
                        </a:lnSpc>
                        <a:spcBef>
                          <a:spcPts val="1000"/>
                        </a:spcBef>
                        <a:spcAft>
                          <a:spcPts val="1000"/>
                        </a:spcAft>
                        <a:buNone/>
                      </a:pPr>
                      <a:r>
                        <a:rPr lang="tr-TR" sz="900" b="1" dirty="0">
                          <a:solidFill>
                            <a:schemeClr val="tx1"/>
                          </a:solidFill>
                          <a:effectLst/>
                        </a:rPr>
                        <a:t>375,00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extLst>
                  <a:ext uri="{0D108BD9-81ED-4DB2-BD59-A6C34878D82A}">
                    <a16:rowId xmlns:a16="http://schemas.microsoft.com/office/drawing/2014/main" val="2500728704"/>
                  </a:ext>
                </a:extLst>
              </a:tr>
              <a:tr h="661711">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6">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üzerinde olduğu görülmekte olup, ilgili gösterge hedefine ulaşılmış ve hedef değer aşılmıştır. Performans değerinin yüksek çıkmasının, izleme dönemindeki gerçekleşme değerinin başlangıç ve yıl sonu hedef değerleri ile karşılaştırılması suretiyle yapılan hesaplama yönteminden kaynaklandığı değerlendirilmektedir.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666760437"/>
                  </a:ext>
                </a:extLst>
              </a:tr>
              <a:tr h="559208">
                <a:tc>
                  <a:txBody>
                    <a:bodyPr/>
                    <a:lstStyle/>
                    <a:p>
                      <a:pPr algn="just">
                        <a:lnSpc>
                          <a:spcPct val="115000"/>
                        </a:lnSpc>
                        <a:spcBef>
                          <a:spcPts val="1000"/>
                        </a:spcBef>
                        <a:spcAft>
                          <a:spcPts val="1000"/>
                        </a:spcAft>
                        <a:buNone/>
                      </a:pPr>
                      <a:r>
                        <a:rPr lang="tr-TR" sz="900" b="1" dirty="0">
                          <a:solidFill>
                            <a:schemeClr val="bg1"/>
                          </a:solidFill>
                          <a:effectLst/>
                        </a:rPr>
                        <a:t>PG 4.2.3. BM Sürdürülebilirlik Hedefleriyle İlişkilendirilen Proje Oranı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30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0,15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a:txBody>
                    <a:bodyPr/>
                    <a:lstStyle/>
                    <a:p>
                      <a:pPr algn="ctr">
                        <a:lnSpc>
                          <a:spcPct val="115000"/>
                        </a:lnSpc>
                        <a:spcBef>
                          <a:spcPts val="1000"/>
                        </a:spcBef>
                        <a:spcAft>
                          <a:spcPts val="1000"/>
                        </a:spcAft>
                        <a:buNone/>
                      </a:pPr>
                      <a:r>
                        <a:rPr lang="tr-TR" sz="900" b="1">
                          <a:solidFill>
                            <a:schemeClr val="tx1"/>
                          </a:solidFill>
                          <a:effectLst/>
                        </a:rPr>
                        <a:t>0,42</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2">
                  <a:txBody>
                    <a:bodyPr/>
                    <a:lstStyle/>
                    <a:p>
                      <a:pPr algn="ctr">
                        <a:lnSpc>
                          <a:spcPct val="115000"/>
                        </a:lnSpc>
                        <a:spcBef>
                          <a:spcPts val="1000"/>
                        </a:spcBef>
                        <a:spcAft>
                          <a:spcPts val="1000"/>
                        </a:spcAft>
                        <a:buNone/>
                      </a:pPr>
                      <a:r>
                        <a:rPr lang="tr-TR" sz="900" b="1" dirty="0">
                          <a:solidFill>
                            <a:schemeClr val="tx1"/>
                          </a:solidFill>
                          <a:effectLst/>
                        </a:rPr>
                        <a:t>0,44</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107,41</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extLst>
                  <a:ext uri="{0D108BD9-81ED-4DB2-BD59-A6C34878D82A}">
                    <a16:rowId xmlns:a16="http://schemas.microsoft.com/office/drawing/2014/main" val="3522799354"/>
                  </a:ext>
                </a:extLst>
              </a:tr>
              <a:tr h="661711">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gridSpan="6">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üzerinde olduğu görülmekte olup, ilgili gösterge hedefine ulaşılmış ve hedef değer aşılmıştır. Performans değerinin yüksek çıkmasının, izleme dönemindeki gerçekleşme değerinin başlangıç ve yıl sonu hedef değerleri ile karşılaştırılması suretiyle yapılan hesaplama yönteminden kaynaklandığı değerlendirilmektedir.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3118" marR="4311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558368597"/>
                  </a:ext>
                </a:extLst>
              </a:tr>
            </a:tbl>
          </a:graphicData>
        </a:graphic>
      </p:graphicFrame>
    </p:spTree>
    <p:extLst>
      <p:ext uri="{BB962C8B-B14F-4D97-AF65-F5344CB8AC3E}">
        <p14:creationId xmlns:p14="http://schemas.microsoft.com/office/powerpoint/2010/main" val="3400165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5D30CE0-4815-D460-8009-A3453D90EFE8}"/>
            </a:ext>
          </a:extLst>
        </p:cNvPr>
        <p:cNvGrpSpPr/>
        <p:nvPr/>
      </p:nvGrpSpPr>
      <p:grpSpPr>
        <a:xfrm>
          <a:off x="0" y="0"/>
          <a:ext cx="0" cy="0"/>
          <a:chOff x="0" y="0"/>
          <a:chExt cx="0" cy="0"/>
        </a:xfrm>
      </p:grpSpPr>
      <p:graphicFrame>
        <p:nvGraphicFramePr>
          <p:cNvPr id="8" name="Tablo 7">
            <a:extLst>
              <a:ext uri="{FF2B5EF4-FFF2-40B4-BE49-F238E27FC236}">
                <a16:creationId xmlns:a16="http://schemas.microsoft.com/office/drawing/2014/main" id="{A896EFB6-BC9A-C70F-3BA5-A1433E45C3EC}"/>
              </a:ext>
            </a:extLst>
          </p:cNvPr>
          <p:cNvGraphicFramePr>
            <a:graphicFrameLocks noGrp="1"/>
          </p:cNvGraphicFramePr>
          <p:nvPr>
            <p:extLst>
              <p:ext uri="{D42A27DB-BD31-4B8C-83A1-F6EECF244321}">
                <p14:modId xmlns:p14="http://schemas.microsoft.com/office/powerpoint/2010/main" val="1467847920"/>
              </p:ext>
            </p:extLst>
          </p:nvPr>
        </p:nvGraphicFramePr>
        <p:xfrm>
          <a:off x="698278" y="376956"/>
          <a:ext cx="10667628" cy="5536733"/>
        </p:xfrm>
        <a:graphic>
          <a:graphicData uri="http://schemas.openxmlformats.org/drawingml/2006/table">
            <a:tbl>
              <a:tblPr firstRow="1" firstCol="1" bandRow="1">
                <a:tableStyleId>{5C22544A-7EE6-4342-B048-85BDC9FD1C3A}</a:tableStyleId>
              </a:tblPr>
              <a:tblGrid>
                <a:gridCol w="2448774">
                  <a:extLst>
                    <a:ext uri="{9D8B030D-6E8A-4147-A177-3AD203B41FA5}">
                      <a16:colId xmlns:a16="http://schemas.microsoft.com/office/drawing/2014/main" val="421214277"/>
                    </a:ext>
                  </a:extLst>
                </a:gridCol>
                <a:gridCol w="909951">
                  <a:extLst>
                    <a:ext uri="{9D8B030D-6E8A-4147-A177-3AD203B41FA5}">
                      <a16:colId xmlns:a16="http://schemas.microsoft.com/office/drawing/2014/main" val="2060776027"/>
                    </a:ext>
                  </a:extLst>
                </a:gridCol>
                <a:gridCol w="1288369">
                  <a:extLst>
                    <a:ext uri="{9D8B030D-6E8A-4147-A177-3AD203B41FA5}">
                      <a16:colId xmlns:a16="http://schemas.microsoft.com/office/drawing/2014/main" val="2494472979"/>
                    </a:ext>
                  </a:extLst>
                </a:gridCol>
                <a:gridCol w="284645">
                  <a:extLst>
                    <a:ext uri="{9D8B030D-6E8A-4147-A177-3AD203B41FA5}">
                      <a16:colId xmlns:a16="http://schemas.microsoft.com/office/drawing/2014/main" val="2960102051"/>
                    </a:ext>
                  </a:extLst>
                </a:gridCol>
                <a:gridCol w="1716002">
                  <a:extLst>
                    <a:ext uri="{9D8B030D-6E8A-4147-A177-3AD203B41FA5}">
                      <a16:colId xmlns:a16="http://schemas.microsoft.com/office/drawing/2014/main" val="518456124"/>
                    </a:ext>
                  </a:extLst>
                </a:gridCol>
                <a:gridCol w="2257950">
                  <a:extLst>
                    <a:ext uri="{9D8B030D-6E8A-4147-A177-3AD203B41FA5}">
                      <a16:colId xmlns:a16="http://schemas.microsoft.com/office/drawing/2014/main" val="3026305987"/>
                    </a:ext>
                  </a:extLst>
                </a:gridCol>
                <a:gridCol w="1761937">
                  <a:extLst>
                    <a:ext uri="{9D8B030D-6E8A-4147-A177-3AD203B41FA5}">
                      <a16:colId xmlns:a16="http://schemas.microsoft.com/office/drawing/2014/main" val="3351097333"/>
                    </a:ext>
                  </a:extLst>
                </a:gridCol>
              </a:tblGrid>
              <a:tr h="337054">
                <a:tc>
                  <a:txBody>
                    <a:bodyPr/>
                    <a:lstStyle/>
                    <a:p>
                      <a:pPr algn="just">
                        <a:lnSpc>
                          <a:spcPct val="115000"/>
                        </a:lnSpc>
                        <a:spcBef>
                          <a:spcPts val="1000"/>
                        </a:spcBef>
                        <a:spcAft>
                          <a:spcPts val="1000"/>
                        </a:spcAft>
                        <a:buNone/>
                      </a:pPr>
                      <a:r>
                        <a:rPr lang="tr-TR" sz="900" b="1" dirty="0">
                          <a:solidFill>
                            <a:schemeClr val="bg1"/>
                          </a:solidFill>
                          <a:effectLst/>
                        </a:rPr>
                        <a:t>Amaç (A4)</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6">
                  <a:txBody>
                    <a:bodyPr/>
                    <a:lstStyle/>
                    <a:p>
                      <a:pPr algn="just">
                        <a:lnSpc>
                          <a:spcPct val="115000"/>
                        </a:lnSpc>
                        <a:spcBef>
                          <a:spcPts val="1000"/>
                        </a:spcBef>
                        <a:spcAft>
                          <a:spcPts val="1000"/>
                        </a:spcAft>
                        <a:buNone/>
                      </a:pPr>
                      <a:r>
                        <a:rPr lang="tr-TR" sz="900" b="1" dirty="0">
                          <a:solidFill>
                            <a:schemeClr val="bg1"/>
                          </a:solidFill>
                          <a:effectLst/>
                        </a:rPr>
                        <a:t>Sürdürülebilir Kalkınma Amaçlarına Yönelik Faaliyetleri Geliştirmek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77550984"/>
                  </a:ext>
                </a:extLst>
              </a:tr>
              <a:tr h="427102">
                <a:tc>
                  <a:txBody>
                    <a:bodyPr/>
                    <a:lstStyle/>
                    <a:p>
                      <a:pPr algn="just">
                        <a:lnSpc>
                          <a:spcPct val="115000"/>
                        </a:lnSpc>
                        <a:spcBef>
                          <a:spcPts val="1000"/>
                        </a:spcBef>
                        <a:spcAft>
                          <a:spcPts val="1000"/>
                        </a:spcAft>
                        <a:buNone/>
                      </a:pPr>
                      <a:r>
                        <a:rPr lang="tr-TR" sz="900" b="1" dirty="0">
                          <a:solidFill>
                            <a:schemeClr val="bg1"/>
                          </a:solidFill>
                          <a:effectLst/>
                        </a:rPr>
                        <a:t>Hedef (H4)</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6">
                  <a:txBody>
                    <a:bodyPr/>
                    <a:lstStyle/>
                    <a:p>
                      <a:pPr algn="just">
                        <a:lnSpc>
                          <a:spcPct val="115000"/>
                        </a:lnSpc>
                        <a:spcBef>
                          <a:spcPts val="1000"/>
                        </a:spcBef>
                        <a:spcAft>
                          <a:spcPts val="1000"/>
                        </a:spcAft>
                        <a:buNone/>
                      </a:pPr>
                      <a:r>
                        <a:rPr lang="tr-TR" sz="900" b="1">
                          <a:solidFill>
                            <a:schemeClr val="tx1"/>
                          </a:solidFill>
                          <a:effectLst/>
                        </a:rPr>
                        <a:t>Sürdürülebilirlik Kalkınma Amaçlarına Katkıda Bulunan Eğitim-Öğretim ve Öğrenme Faaliyetlerini Artırmak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848086354"/>
                  </a:ext>
                </a:extLst>
              </a:tr>
              <a:tr h="354158">
                <a:tc>
                  <a:txBody>
                    <a:bodyPr/>
                    <a:lstStyle/>
                    <a:p>
                      <a:pPr algn="just">
                        <a:lnSpc>
                          <a:spcPct val="115000"/>
                        </a:lnSpc>
                        <a:spcBef>
                          <a:spcPts val="1000"/>
                        </a:spcBef>
                        <a:spcAft>
                          <a:spcPts val="1000"/>
                        </a:spcAft>
                        <a:buNone/>
                      </a:pPr>
                      <a:r>
                        <a:rPr lang="tr-TR" sz="900" b="1" dirty="0">
                          <a:solidFill>
                            <a:schemeClr val="bg1"/>
                          </a:solidFill>
                          <a:effectLst/>
                        </a:rPr>
                        <a:t>H4.4 Performansı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6">
                  <a:txBody>
                    <a:bodyPr/>
                    <a:lstStyle/>
                    <a:p>
                      <a:pPr algn="just">
                        <a:lnSpc>
                          <a:spcPct val="115000"/>
                        </a:lnSpc>
                        <a:spcBef>
                          <a:spcPts val="1000"/>
                        </a:spcBef>
                        <a:spcAft>
                          <a:spcPts val="1000"/>
                        </a:spcAft>
                        <a:buNone/>
                      </a:pPr>
                      <a:r>
                        <a:rPr lang="tr-TR" sz="900" b="1" dirty="0">
                          <a:solidFill>
                            <a:schemeClr val="tx1"/>
                          </a:solidFill>
                          <a:effectLst/>
                        </a:rPr>
                        <a:t>(PG4.4.1 Performansı x Hedefe Etkisi) + (PG4.4.2 Performansı x Hedefe Etkisi)= % 100,00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194404252"/>
                  </a:ext>
                </a:extLst>
              </a:tr>
              <a:tr h="424084">
                <a:tc>
                  <a:txBody>
                    <a:bodyPr/>
                    <a:lstStyle/>
                    <a:p>
                      <a:pPr algn="just">
                        <a:lnSpc>
                          <a:spcPct val="115000"/>
                        </a:lnSpc>
                        <a:spcBef>
                          <a:spcPts val="1000"/>
                        </a:spcBef>
                        <a:spcAft>
                          <a:spcPts val="1000"/>
                        </a:spcAft>
                        <a:buNone/>
                      </a:pPr>
                      <a:r>
                        <a:rPr lang="tr-TR" sz="900" b="1" dirty="0">
                          <a:solidFill>
                            <a:schemeClr val="bg1"/>
                          </a:solidFill>
                          <a:effectLst/>
                        </a:rPr>
                        <a:t>Sorumlu Birim</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6">
                  <a:txBody>
                    <a:bodyPr/>
                    <a:lstStyle/>
                    <a:p>
                      <a:pPr algn="just">
                        <a:lnSpc>
                          <a:spcPct val="115000"/>
                        </a:lnSpc>
                        <a:spcBef>
                          <a:spcPts val="1000"/>
                        </a:spcBef>
                        <a:spcAft>
                          <a:spcPts val="1000"/>
                        </a:spcAft>
                        <a:buNone/>
                      </a:pPr>
                      <a:r>
                        <a:rPr lang="tr-TR" sz="900" b="1">
                          <a:solidFill>
                            <a:schemeClr val="tx1"/>
                          </a:solidFill>
                          <a:effectLst/>
                        </a:rPr>
                        <a:t>Tüm Akademik Birimler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731400303"/>
                  </a:ext>
                </a:extLst>
              </a:tr>
              <a:tr h="798867">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2">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Gerçekleşme Değeri (C)</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extLst>
                  <a:ext uri="{0D108BD9-81ED-4DB2-BD59-A6C34878D82A}">
                    <a16:rowId xmlns:a16="http://schemas.microsoft.com/office/drawing/2014/main" val="1410468554"/>
                  </a:ext>
                </a:extLst>
              </a:tr>
              <a:tr h="798867">
                <a:tc>
                  <a:txBody>
                    <a:bodyPr/>
                    <a:lstStyle/>
                    <a:p>
                      <a:pPr algn="just">
                        <a:lnSpc>
                          <a:spcPct val="115000"/>
                        </a:lnSpc>
                        <a:spcBef>
                          <a:spcPts val="1000"/>
                        </a:spcBef>
                        <a:spcAft>
                          <a:spcPts val="1000"/>
                        </a:spcAft>
                        <a:buNone/>
                      </a:pPr>
                      <a:r>
                        <a:rPr lang="tr-TR" sz="900" b="1" dirty="0">
                          <a:solidFill>
                            <a:schemeClr val="bg1"/>
                          </a:solidFill>
                          <a:effectLst/>
                        </a:rPr>
                        <a:t>PG4.4.1. BM Sürdürülebilirlik Hedefleriyle İlişkilendirilen Ders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a:txBody>
                    <a:bodyPr/>
                    <a:lstStyle/>
                    <a:p>
                      <a:pPr algn="ctr">
                        <a:lnSpc>
                          <a:spcPct val="115000"/>
                        </a:lnSpc>
                        <a:spcBef>
                          <a:spcPts val="1000"/>
                        </a:spcBef>
                        <a:spcAft>
                          <a:spcPts val="1000"/>
                        </a:spcAft>
                        <a:buNone/>
                      </a:pPr>
                      <a:r>
                        <a:rPr lang="tr-TR" sz="900" b="1">
                          <a:solidFill>
                            <a:schemeClr val="tx1"/>
                          </a:solidFill>
                          <a:effectLst/>
                        </a:rPr>
                        <a:t>50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2">
                  <a:txBody>
                    <a:bodyPr/>
                    <a:lstStyle/>
                    <a:p>
                      <a:pPr algn="ctr">
                        <a:lnSpc>
                          <a:spcPct val="115000"/>
                        </a:lnSpc>
                        <a:spcBef>
                          <a:spcPts val="1000"/>
                        </a:spcBef>
                        <a:spcAft>
                          <a:spcPts val="1000"/>
                        </a:spcAft>
                        <a:buNone/>
                      </a:pPr>
                      <a:r>
                        <a:rPr lang="tr-TR" sz="900" b="1">
                          <a:solidFill>
                            <a:schemeClr val="tx1"/>
                          </a:solidFill>
                          <a:effectLst/>
                        </a:rPr>
                        <a:t>166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174</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a:txBody>
                    <a:bodyPr/>
                    <a:lstStyle/>
                    <a:p>
                      <a:pPr algn="ctr">
                        <a:lnSpc>
                          <a:spcPct val="115000"/>
                        </a:lnSpc>
                        <a:spcBef>
                          <a:spcPts val="1000"/>
                        </a:spcBef>
                        <a:spcAft>
                          <a:spcPts val="1000"/>
                        </a:spcAft>
                        <a:buNone/>
                      </a:pPr>
                      <a:r>
                        <a:rPr lang="tr-TR" sz="900" b="1">
                          <a:solidFill>
                            <a:schemeClr val="tx1"/>
                          </a:solidFill>
                          <a:effectLst/>
                        </a:rPr>
                        <a:t>460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a:txBody>
                    <a:bodyPr/>
                    <a:lstStyle/>
                    <a:p>
                      <a:pPr algn="ctr">
                        <a:lnSpc>
                          <a:spcPct val="115000"/>
                        </a:lnSpc>
                        <a:spcBef>
                          <a:spcPts val="1000"/>
                        </a:spcBef>
                        <a:spcAft>
                          <a:spcPts val="1000"/>
                        </a:spcAft>
                        <a:buNone/>
                      </a:pPr>
                      <a:r>
                        <a:rPr lang="tr-TR" sz="900" b="1">
                          <a:solidFill>
                            <a:schemeClr val="tx1"/>
                          </a:solidFill>
                          <a:effectLst/>
                        </a:rPr>
                        <a:t>3.675,00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extLst>
                  <a:ext uri="{0D108BD9-81ED-4DB2-BD59-A6C34878D82A}">
                    <a16:rowId xmlns:a16="http://schemas.microsoft.com/office/drawing/2014/main" val="709374887"/>
                  </a:ext>
                </a:extLst>
              </a:tr>
              <a:tr h="798867">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6">
                  <a:txBody>
                    <a:bodyPr/>
                    <a:lstStyle/>
                    <a:p>
                      <a:pPr algn="just">
                        <a:lnSpc>
                          <a:spcPct val="115000"/>
                        </a:lnSpc>
                        <a:spcBef>
                          <a:spcPts val="1000"/>
                        </a:spcBef>
                        <a:spcAft>
                          <a:spcPts val="1000"/>
                        </a:spcAft>
                        <a:buNone/>
                      </a:pPr>
                      <a:r>
                        <a:rPr lang="tr-TR" sz="900" b="1" dirty="0">
                          <a:solidFill>
                            <a:schemeClr val="tx1"/>
                          </a:solidFill>
                          <a:effectLst/>
                        </a:rPr>
                        <a:t>2026 Ocak-Haziran döneminde yılsonu hedeflenen değere ulaşılmış olup, gösterge performansı % 3.675,00 olarak hesaplanmıştır.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926207253"/>
                  </a:ext>
                </a:extLst>
              </a:tr>
              <a:tr h="798867">
                <a:tc>
                  <a:txBody>
                    <a:bodyPr/>
                    <a:lstStyle/>
                    <a:p>
                      <a:pPr algn="just">
                        <a:lnSpc>
                          <a:spcPct val="115000"/>
                        </a:lnSpc>
                        <a:spcBef>
                          <a:spcPts val="1000"/>
                        </a:spcBef>
                        <a:spcAft>
                          <a:spcPts val="1000"/>
                        </a:spcAft>
                        <a:buNone/>
                      </a:pPr>
                      <a:r>
                        <a:rPr lang="tr-TR" sz="900" b="1" dirty="0">
                          <a:solidFill>
                            <a:schemeClr val="bg1"/>
                          </a:solidFill>
                          <a:effectLst/>
                        </a:rPr>
                        <a:t>PG4.4.2. BM Sürdürülebilirlik Hedefleriyle İlişkilendirilen Öğrencilere, Personele Ve Topluma Yönelik Etkinlik (Seminer, Webinar, Çalıştay)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a:txBody>
                    <a:bodyPr/>
                    <a:lstStyle/>
                    <a:p>
                      <a:pPr algn="ctr">
                        <a:lnSpc>
                          <a:spcPct val="115000"/>
                        </a:lnSpc>
                        <a:spcBef>
                          <a:spcPts val="1000"/>
                        </a:spcBef>
                        <a:spcAft>
                          <a:spcPts val="1000"/>
                        </a:spcAft>
                        <a:buNone/>
                      </a:pPr>
                      <a:r>
                        <a:rPr lang="tr-TR" sz="900" b="1">
                          <a:solidFill>
                            <a:schemeClr val="tx1"/>
                          </a:solidFill>
                          <a:effectLst/>
                        </a:rPr>
                        <a:t>50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a:txBody>
                    <a:bodyPr/>
                    <a:lstStyle/>
                    <a:p>
                      <a:pPr algn="ctr">
                        <a:lnSpc>
                          <a:spcPct val="115000"/>
                        </a:lnSpc>
                        <a:spcBef>
                          <a:spcPts val="1000"/>
                        </a:spcBef>
                        <a:spcAft>
                          <a:spcPts val="1000"/>
                        </a:spcAft>
                        <a:buNone/>
                      </a:pPr>
                      <a:r>
                        <a:rPr lang="tr-TR" sz="900" b="1" dirty="0">
                          <a:solidFill>
                            <a:schemeClr val="tx1"/>
                          </a:solidFill>
                          <a:effectLst/>
                        </a:rPr>
                        <a:t>29</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2">
                  <a:txBody>
                    <a:bodyPr/>
                    <a:lstStyle/>
                    <a:p>
                      <a:pPr algn="ctr">
                        <a:lnSpc>
                          <a:spcPct val="115000"/>
                        </a:lnSpc>
                        <a:spcBef>
                          <a:spcPts val="1000"/>
                        </a:spcBef>
                        <a:spcAft>
                          <a:spcPts val="1000"/>
                        </a:spcAft>
                        <a:buNone/>
                      </a:pPr>
                      <a:r>
                        <a:rPr lang="tr-TR" sz="900" b="1" dirty="0">
                          <a:solidFill>
                            <a:schemeClr val="tx1"/>
                          </a:solidFill>
                          <a:effectLst/>
                        </a:rPr>
                        <a:t>45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a:txBody>
                    <a:bodyPr/>
                    <a:lstStyle/>
                    <a:p>
                      <a:pPr algn="ctr"/>
                      <a:r>
                        <a:rPr lang="tr-TR" sz="900" b="1" dirty="0">
                          <a:solidFill>
                            <a:schemeClr val="tx1"/>
                          </a:solidFill>
                          <a:effectLst/>
                        </a:rPr>
                        <a:t>105</a:t>
                      </a:r>
                      <a:endParaRPr lang="tr-TR" dirty="0"/>
                    </a:p>
                  </a:txBody>
                  <a:tcPr marL="42699" marR="42699" marT="0" marB="0" anchor="ctr"/>
                </a:tc>
                <a:tc>
                  <a:txBody>
                    <a:bodyPr/>
                    <a:lstStyle/>
                    <a:p>
                      <a:pPr algn="ctr"/>
                      <a:r>
                        <a:rPr lang="tr-TR" sz="900" b="1">
                          <a:solidFill>
                            <a:schemeClr val="tx1"/>
                          </a:solidFill>
                          <a:effectLst/>
                        </a:rPr>
                        <a:t>475,00</a:t>
                      </a:r>
                      <a:endParaRPr lang="tr-TR" dirty="0"/>
                    </a:p>
                  </a:txBody>
                  <a:tcPr marL="42699" marR="42699" marT="0" marB="0" anchor="ctr"/>
                </a:tc>
                <a:extLst>
                  <a:ext uri="{0D108BD9-81ED-4DB2-BD59-A6C34878D82A}">
                    <a16:rowId xmlns:a16="http://schemas.microsoft.com/office/drawing/2014/main" val="2856490490"/>
                  </a:ext>
                </a:extLst>
              </a:tr>
              <a:tr h="798867">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gridSpan="6">
                  <a:txBody>
                    <a:bodyPr/>
                    <a:lstStyle/>
                    <a:p>
                      <a:pPr algn="just">
                        <a:lnSpc>
                          <a:spcPct val="115000"/>
                        </a:lnSpc>
                        <a:spcBef>
                          <a:spcPts val="1000"/>
                        </a:spcBef>
                        <a:spcAft>
                          <a:spcPts val="1000"/>
                        </a:spcAft>
                        <a:buNone/>
                      </a:pPr>
                      <a:r>
                        <a:rPr lang="tr-TR" sz="900" b="1" dirty="0">
                          <a:solidFill>
                            <a:schemeClr val="tx1"/>
                          </a:solidFill>
                          <a:effectLst/>
                        </a:rPr>
                        <a:t>2026 Ocak-Haziran döneminde yılsonu hedeflenen değere ulaşılmış olup, gösterge performansı % 475,00 olarak hesaplanmıştır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699" marR="42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211199859"/>
                  </a:ext>
                </a:extLst>
              </a:tr>
            </a:tbl>
          </a:graphicData>
        </a:graphic>
      </p:graphicFrame>
    </p:spTree>
    <p:extLst>
      <p:ext uri="{BB962C8B-B14F-4D97-AF65-F5344CB8AC3E}">
        <p14:creationId xmlns:p14="http://schemas.microsoft.com/office/powerpoint/2010/main" val="4287554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5BF4F0-6198-6F28-1303-BB8446F0DA0E}"/>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D4B67EE8-F9BD-9159-2286-6329B3FB00B6}"/>
              </a:ext>
            </a:extLst>
          </p:cNvPr>
          <p:cNvSpPr txBox="1"/>
          <p:nvPr/>
        </p:nvSpPr>
        <p:spPr>
          <a:xfrm>
            <a:off x="1223650" y="2234533"/>
            <a:ext cx="10001073" cy="2800767"/>
          </a:xfrm>
          <a:prstGeom prst="rect">
            <a:avLst/>
          </a:prstGeom>
          <a:noFill/>
        </p:spPr>
        <p:txBody>
          <a:bodyPr wrap="square">
            <a:spAutoFit/>
          </a:bodyPr>
          <a:lstStyle/>
          <a:p>
            <a:pPr algn="ctr"/>
            <a:r>
              <a:rPr lang="tr-TR" sz="4400" b="1" dirty="0">
                <a:solidFill>
                  <a:srgbClr val="192E5A"/>
                </a:solidFill>
              </a:rPr>
              <a:t>2025-2029 Stratejik Plan Hedef Kartları 2026 Yılı Ocak-Haziran Gerçekleşme  Verileri Kapsamında Hedeflenen Değere Kısmen Başarıyla Ulaşılan Hedef Kartları </a:t>
            </a:r>
          </a:p>
        </p:txBody>
      </p:sp>
    </p:spTree>
    <p:extLst>
      <p:ext uri="{BB962C8B-B14F-4D97-AF65-F5344CB8AC3E}">
        <p14:creationId xmlns:p14="http://schemas.microsoft.com/office/powerpoint/2010/main" val="2389476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4106ED-8B58-4B00-7C24-A4FE3F0A7BF7}"/>
            </a:ext>
          </a:extLst>
        </p:cNvPr>
        <p:cNvGrpSpPr/>
        <p:nvPr/>
      </p:nvGrpSpPr>
      <p:grpSpPr>
        <a:xfrm>
          <a:off x="0" y="0"/>
          <a:ext cx="0" cy="0"/>
          <a:chOff x="0" y="0"/>
          <a:chExt cx="0" cy="0"/>
        </a:xfrm>
      </p:grpSpPr>
      <p:graphicFrame>
        <p:nvGraphicFramePr>
          <p:cNvPr id="4" name="Tablo 3">
            <a:extLst>
              <a:ext uri="{FF2B5EF4-FFF2-40B4-BE49-F238E27FC236}">
                <a16:creationId xmlns:a16="http://schemas.microsoft.com/office/drawing/2014/main" id="{D224B5EF-1CAE-19ED-0192-3C1C11E2FE34}"/>
              </a:ext>
            </a:extLst>
          </p:cNvPr>
          <p:cNvGraphicFramePr>
            <a:graphicFrameLocks noGrp="1"/>
          </p:cNvGraphicFramePr>
          <p:nvPr>
            <p:extLst>
              <p:ext uri="{D42A27DB-BD31-4B8C-83A1-F6EECF244321}">
                <p14:modId xmlns:p14="http://schemas.microsoft.com/office/powerpoint/2010/main" val="3981516304"/>
              </p:ext>
            </p:extLst>
          </p:nvPr>
        </p:nvGraphicFramePr>
        <p:xfrm>
          <a:off x="297664" y="923821"/>
          <a:ext cx="11179336" cy="5453647"/>
        </p:xfrm>
        <a:graphic>
          <a:graphicData uri="http://schemas.openxmlformats.org/drawingml/2006/table">
            <a:tbl>
              <a:tblPr firstRow="1" firstCol="1" bandRow="1">
                <a:tableStyleId>{5C22544A-7EE6-4342-B048-85BDC9FD1C3A}</a:tableStyleId>
              </a:tblPr>
              <a:tblGrid>
                <a:gridCol w="2796013">
                  <a:extLst>
                    <a:ext uri="{9D8B030D-6E8A-4147-A177-3AD203B41FA5}">
                      <a16:colId xmlns:a16="http://schemas.microsoft.com/office/drawing/2014/main" val="2309065792"/>
                    </a:ext>
                  </a:extLst>
                </a:gridCol>
                <a:gridCol w="911697">
                  <a:extLst>
                    <a:ext uri="{9D8B030D-6E8A-4147-A177-3AD203B41FA5}">
                      <a16:colId xmlns:a16="http://schemas.microsoft.com/office/drawing/2014/main" val="2081021413"/>
                    </a:ext>
                  </a:extLst>
                </a:gridCol>
                <a:gridCol w="1439437">
                  <a:extLst>
                    <a:ext uri="{9D8B030D-6E8A-4147-A177-3AD203B41FA5}">
                      <a16:colId xmlns:a16="http://schemas.microsoft.com/office/drawing/2014/main" val="4246197280"/>
                    </a:ext>
                  </a:extLst>
                </a:gridCol>
                <a:gridCol w="365752">
                  <a:extLst>
                    <a:ext uri="{9D8B030D-6E8A-4147-A177-3AD203B41FA5}">
                      <a16:colId xmlns:a16="http://schemas.microsoft.com/office/drawing/2014/main" val="3338330490"/>
                    </a:ext>
                  </a:extLst>
                </a:gridCol>
                <a:gridCol w="365752">
                  <a:extLst>
                    <a:ext uri="{9D8B030D-6E8A-4147-A177-3AD203B41FA5}">
                      <a16:colId xmlns:a16="http://schemas.microsoft.com/office/drawing/2014/main" val="862400033"/>
                    </a:ext>
                  </a:extLst>
                </a:gridCol>
                <a:gridCol w="557771">
                  <a:extLst>
                    <a:ext uri="{9D8B030D-6E8A-4147-A177-3AD203B41FA5}">
                      <a16:colId xmlns:a16="http://schemas.microsoft.com/office/drawing/2014/main" val="1309690009"/>
                    </a:ext>
                  </a:extLst>
                </a:gridCol>
                <a:gridCol w="173733">
                  <a:extLst>
                    <a:ext uri="{9D8B030D-6E8A-4147-A177-3AD203B41FA5}">
                      <a16:colId xmlns:a16="http://schemas.microsoft.com/office/drawing/2014/main" val="3324161190"/>
                    </a:ext>
                  </a:extLst>
                </a:gridCol>
                <a:gridCol w="365752">
                  <a:extLst>
                    <a:ext uri="{9D8B030D-6E8A-4147-A177-3AD203B41FA5}">
                      <a16:colId xmlns:a16="http://schemas.microsoft.com/office/drawing/2014/main" val="376311246"/>
                    </a:ext>
                  </a:extLst>
                </a:gridCol>
                <a:gridCol w="2231869">
                  <a:extLst>
                    <a:ext uri="{9D8B030D-6E8A-4147-A177-3AD203B41FA5}">
                      <a16:colId xmlns:a16="http://schemas.microsoft.com/office/drawing/2014/main" val="3051567639"/>
                    </a:ext>
                  </a:extLst>
                </a:gridCol>
                <a:gridCol w="1971560">
                  <a:extLst>
                    <a:ext uri="{9D8B030D-6E8A-4147-A177-3AD203B41FA5}">
                      <a16:colId xmlns:a16="http://schemas.microsoft.com/office/drawing/2014/main" val="4013305101"/>
                    </a:ext>
                  </a:extLst>
                </a:gridCol>
              </a:tblGrid>
              <a:tr h="173479">
                <a:tc>
                  <a:txBody>
                    <a:bodyPr/>
                    <a:lstStyle/>
                    <a:p>
                      <a:pPr algn="just">
                        <a:lnSpc>
                          <a:spcPct val="115000"/>
                        </a:lnSpc>
                        <a:spcBef>
                          <a:spcPts val="1000"/>
                        </a:spcBef>
                        <a:spcAft>
                          <a:spcPts val="1000"/>
                        </a:spcAft>
                        <a:buNone/>
                      </a:pPr>
                      <a:r>
                        <a:rPr lang="tr-TR" sz="900" b="1" dirty="0">
                          <a:solidFill>
                            <a:schemeClr val="bg1"/>
                          </a:solidFill>
                          <a:effectLst/>
                        </a:rPr>
                        <a:t>Amaç (A1)</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dirty="0">
                          <a:solidFill>
                            <a:schemeClr val="bg1"/>
                          </a:solidFill>
                          <a:effectLst/>
                        </a:rPr>
                        <a:t>Eğitim – Öğretimin Kalitesini Artırmak ve Sürdürülebilirliğini Sağlamak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119220907"/>
                  </a:ext>
                </a:extLst>
              </a:tr>
              <a:tr h="184979">
                <a:tc>
                  <a:txBody>
                    <a:bodyPr/>
                    <a:lstStyle/>
                    <a:p>
                      <a:pPr algn="just">
                        <a:lnSpc>
                          <a:spcPct val="115000"/>
                        </a:lnSpc>
                        <a:spcBef>
                          <a:spcPts val="1000"/>
                        </a:spcBef>
                        <a:spcAft>
                          <a:spcPts val="1000"/>
                        </a:spcAft>
                        <a:buNone/>
                      </a:pPr>
                      <a:r>
                        <a:rPr lang="tr-TR" sz="900" b="1">
                          <a:solidFill>
                            <a:schemeClr val="bg1"/>
                          </a:solidFill>
                          <a:effectLst/>
                        </a:rPr>
                        <a:t>Hedef (H4)</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a:solidFill>
                            <a:schemeClr val="tx1"/>
                          </a:solidFill>
                          <a:effectLst/>
                        </a:rPr>
                        <a:t>Eğitim-Öğretimin Fiziki Ve Donanım Altyapısını Geliştirmek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601072050"/>
                  </a:ext>
                </a:extLst>
              </a:tr>
              <a:tr h="317052">
                <a:tc>
                  <a:txBody>
                    <a:bodyPr/>
                    <a:lstStyle/>
                    <a:p>
                      <a:pPr algn="just">
                        <a:lnSpc>
                          <a:spcPct val="115000"/>
                        </a:lnSpc>
                        <a:spcBef>
                          <a:spcPts val="1000"/>
                        </a:spcBef>
                        <a:spcAft>
                          <a:spcPts val="1000"/>
                        </a:spcAft>
                        <a:buNone/>
                      </a:pPr>
                      <a:r>
                        <a:rPr lang="tr-TR" sz="900" b="1" dirty="0">
                          <a:solidFill>
                            <a:schemeClr val="bg1"/>
                          </a:solidFill>
                          <a:effectLst/>
                        </a:rPr>
                        <a:t>H1.4 Performansı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a:solidFill>
                            <a:schemeClr val="tx1"/>
                          </a:solidFill>
                          <a:effectLst/>
                        </a:rPr>
                        <a:t>(PG1.4.1 Performansı x Hedefe Etkisi) + (PG1.4.2 Performansı x Hedefe Etkisi) + (PG1.4.3 Performansı x Hedefe Etkisi) + (PG1.4.4 Performansı x Hedefe Etkisi) + (PG1.4.5 Performansı x Hedefe Etkisi) = % 60,00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047431722"/>
                  </a:ext>
                </a:extLst>
              </a:tr>
              <a:tr h="181693">
                <a:tc>
                  <a:txBody>
                    <a:bodyPr/>
                    <a:lstStyle/>
                    <a:p>
                      <a:pPr algn="just">
                        <a:lnSpc>
                          <a:spcPct val="115000"/>
                        </a:lnSpc>
                        <a:spcBef>
                          <a:spcPts val="1000"/>
                        </a:spcBef>
                        <a:spcAft>
                          <a:spcPts val="1000"/>
                        </a:spcAft>
                        <a:buNone/>
                      </a:pPr>
                      <a:r>
                        <a:rPr lang="tr-TR" sz="900" b="1">
                          <a:solidFill>
                            <a:schemeClr val="bg1"/>
                          </a:solidFill>
                          <a:effectLst/>
                        </a:rPr>
                        <a:t>Sorumlu Birim</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a:solidFill>
                            <a:schemeClr val="tx1"/>
                          </a:solidFill>
                          <a:effectLst/>
                        </a:rPr>
                        <a:t>Rektörlük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72514714"/>
                  </a:ext>
                </a:extLst>
              </a:tr>
              <a:tr h="611798">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lnSpc>
                          <a:spcPct val="115000"/>
                        </a:lnSpc>
                        <a:spcBef>
                          <a:spcPts val="1000"/>
                        </a:spcBef>
                        <a:spcAft>
                          <a:spcPts val="1000"/>
                        </a:spcAft>
                        <a:buNone/>
                      </a:pPr>
                      <a:r>
                        <a:rPr lang="tr-TR" sz="900" b="1" dirty="0">
                          <a:solidFill>
                            <a:schemeClr val="tx1"/>
                          </a:solidFill>
                          <a:effectLst/>
                        </a:rPr>
                        <a:t>Hedefe Etkisi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2">
                  <a:txBody>
                    <a:bodyPr/>
                    <a:lstStyle/>
                    <a:p>
                      <a:pPr algn="ctr">
                        <a:lnSpc>
                          <a:spcPct val="115000"/>
                        </a:lnSpc>
                        <a:spcBef>
                          <a:spcPts val="1000"/>
                        </a:spcBef>
                        <a:spcAft>
                          <a:spcPts val="1000"/>
                        </a:spcAft>
                        <a:buNone/>
                      </a:pPr>
                      <a:r>
                        <a:rPr lang="tr-TR" sz="900" b="1">
                          <a:solidFill>
                            <a:schemeClr val="tx1"/>
                          </a:solidFill>
                          <a:effectLst/>
                        </a:rPr>
                        <a:t>Plan Dönemi Başlangıç Değeri(A)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gridSpan="2">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gridSpan="3">
                  <a:txBody>
                    <a:bodyPr/>
                    <a:lstStyle/>
                    <a:p>
                      <a:pPr algn="ctr">
                        <a:lnSpc>
                          <a:spcPct val="115000"/>
                        </a:lnSpc>
                        <a:spcBef>
                          <a:spcPts val="1000"/>
                        </a:spcBef>
                        <a:spcAft>
                          <a:spcPts val="1000"/>
                        </a:spcAft>
                        <a:buNone/>
                      </a:pPr>
                      <a:r>
                        <a:rPr lang="tr-TR" sz="900" b="1">
                          <a:solidFill>
                            <a:schemeClr val="tx1"/>
                          </a:solidFill>
                          <a:effectLst/>
                        </a:rPr>
                        <a:t>İzleme Dönemindeki Gerçekleşme Değeri (C)</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extLst>
                  <a:ext uri="{0D108BD9-81ED-4DB2-BD59-A6C34878D82A}">
                    <a16:rowId xmlns:a16="http://schemas.microsoft.com/office/drawing/2014/main" val="943526281"/>
                  </a:ext>
                </a:extLst>
              </a:tr>
              <a:tr h="237806">
                <a:tc>
                  <a:txBody>
                    <a:bodyPr/>
                    <a:lstStyle/>
                    <a:p>
                      <a:pPr algn="just">
                        <a:lnSpc>
                          <a:spcPct val="115000"/>
                        </a:lnSpc>
                        <a:spcBef>
                          <a:spcPts val="1000"/>
                        </a:spcBef>
                        <a:spcAft>
                          <a:spcPts val="1000"/>
                        </a:spcAft>
                        <a:buNone/>
                      </a:pPr>
                      <a:r>
                        <a:rPr lang="tr-TR" sz="900" b="1">
                          <a:solidFill>
                            <a:schemeClr val="bg1"/>
                          </a:solidFill>
                          <a:effectLst/>
                        </a:rPr>
                        <a:t>PG1.4.1. Öğrenci Başına Düşen Derslik Alanı (M²)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2">
                  <a:txBody>
                    <a:bodyPr/>
                    <a:lstStyle/>
                    <a:p>
                      <a:pPr algn="ctr">
                        <a:lnSpc>
                          <a:spcPct val="115000"/>
                        </a:lnSpc>
                        <a:spcBef>
                          <a:spcPts val="1000"/>
                        </a:spcBef>
                        <a:spcAft>
                          <a:spcPts val="1000"/>
                        </a:spcAft>
                        <a:buNone/>
                      </a:pPr>
                      <a:r>
                        <a:rPr lang="tr-TR" sz="900" b="1">
                          <a:solidFill>
                            <a:schemeClr val="tx1"/>
                          </a:solidFill>
                          <a:effectLst/>
                        </a:rPr>
                        <a:t>0,94</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gridSpan="2">
                  <a:txBody>
                    <a:bodyPr/>
                    <a:lstStyle/>
                    <a:p>
                      <a:pPr algn="ctr">
                        <a:lnSpc>
                          <a:spcPct val="115000"/>
                        </a:lnSpc>
                        <a:spcBef>
                          <a:spcPts val="1000"/>
                        </a:spcBef>
                        <a:spcAft>
                          <a:spcPts val="1000"/>
                        </a:spcAft>
                        <a:buNone/>
                      </a:pPr>
                      <a:r>
                        <a:rPr lang="tr-TR" sz="900" b="1" dirty="0">
                          <a:solidFill>
                            <a:schemeClr val="tx1"/>
                          </a:solidFill>
                          <a:effectLst/>
                        </a:rPr>
                        <a:t>0,96</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gridSpan="3">
                  <a:txBody>
                    <a:bodyPr/>
                    <a:lstStyle/>
                    <a:p>
                      <a:pPr algn="ctr">
                        <a:lnSpc>
                          <a:spcPct val="115000"/>
                        </a:lnSpc>
                        <a:spcBef>
                          <a:spcPts val="1000"/>
                        </a:spcBef>
                        <a:spcAft>
                          <a:spcPts val="1000"/>
                        </a:spcAft>
                        <a:buNone/>
                      </a:pPr>
                      <a:r>
                        <a:rPr lang="tr-TR" sz="900" b="1" dirty="0">
                          <a:solidFill>
                            <a:schemeClr val="tx1"/>
                          </a:solidFill>
                          <a:effectLst/>
                        </a:rPr>
                        <a:t>1,12</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900,00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extLst>
                  <a:ext uri="{0D108BD9-81ED-4DB2-BD59-A6C34878D82A}">
                    <a16:rowId xmlns:a16="http://schemas.microsoft.com/office/drawing/2014/main" val="3822997085"/>
                  </a:ext>
                </a:extLst>
              </a:tr>
              <a:tr h="327573">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a:solidFill>
                            <a:schemeClr val="tx1"/>
                          </a:solidFill>
                          <a:effectLst/>
                        </a:rPr>
                        <a:t>2026 yılı Ocak-Haziran döneminde öğrenci başına düşen derslik alanına ilişkin gerçekleşme değerinin yıl sonu hedeflenen değerin üzerinde olduğu görülmekte olup, ilgili gösterge hedefine ulaşılmış ve hedef değer aşılmıştır.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483284796"/>
                  </a:ext>
                </a:extLst>
              </a:tr>
              <a:tr h="335689">
                <a:tc>
                  <a:txBody>
                    <a:bodyPr/>
                    <a:lstStyle/>
                    <a:p>
                      <a:pPr algn="just">
                        <a:lnSpc>
                          <a:spcPct val="115000"/>
                        </a:lnSpc>
                        <a:spcBef>
                          <a:spcPts val="1000"/>
                        </a:spcBef>
                        <a:spcAft>
                          <a:spcPts val="1000"/>
                        </a:spcAft>
                        <a:buNone/>
                      </a:pPr>
                      <a:r>
                        <a:rPr lang="tr-TR" sz="900" b="1">
                          <a:solidFill>
                            <a:schemeClr val="bg1"/>
                          </a:solidFill>
                          <a:effectLst/>
                        </a:rPr>
                        <a:t>PG1.4.2. Öğrenci Başına Düşen Öğrenci Laboratuvar Alanı (M²)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lnSpc>
                          <a:spcPct val="115000"/>
                        </a:lnSpc>
                        <a:spcBef>
                          <a:spcPts val="1000"/>
                        </a:spcBef>
                        <a:spcAft>
                          <a:spcPts val="1000"/>
                        </a:spcAft>
                        <a:buNone/>
                      </a:pPr>
                      <a:r>
                        <a:rPr lang="tr-TR" sz="900" b="1">
                          <a:solidFill>
                            <a:schemeClr val="tx1"/>
                          </a:solidFill>
                          <a:effectLst/>
                        </a:rPr>
                        <a:t>0,31</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4">
                  <a:txBody>
                    <a:bodyPr/>
                    <a:lstStyle/>
                    <a:p>
                      <a:pPr algn="ctr">
                        <a:lnSpc>
                          <a:spcPct val="115000"/>
                        </a:lnSpc>
                        <a:spcBef>
                          <a:spcPts val="1000"/>
                        </a:spcBef>
                        <a:spcAft>
                          <a:spcPts val="1000"/>
                        </a:spcAft>
                        <a:buNone/>
                      </a:pPr>
                      <a:r>
                        <a:rPr lang="tr-TR" sz="900" b="1">
                          <a:solidFill>
                            <a:schemeClr val="tx1"/>
                          </a:solidFill>
                          <a:effectLst/>
                        </a:rPr>
                        <a:t>0,33</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gridSpan="2">
                  <a:txBody>
                    <a:bodyPr/>
                    <a:lstStyle/>
                    <a:p>
                      <a:pPr algn="ctr">
                        <a:lnSpc>
                          <a:spcPct val="115000"/>
                        </a:lnSpc>
                        <a:spcBef>
                          <a:spcPts val="1000"/>
                        </a:spcBef>
                        <a:spcAft>
                          <a:spcPts val="1000"/>
                        </a:spcAft>
                        <a:buNone/>
                      </a:pPr>
                      <a:r>
                        <a:rPr lang="tr-TR" sz="900" b="1">
                          <a:solidFill>
                            <a:schemeClr val="tx1"/>
                          </a:solidFill>
                          <a:effectLst/>
                        </a:rPr>
                        <a:t>0,27</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a:txBody>
                    <a:bodyPr/>
                    <a:lstStyle/>
                    <a:p>
                      <a:pPr algn="ctr"/>
                      <a:r>
                        <a:rPr lang="tr-TR" sz="900" b="1" dirty="0">
                          <a:solidFill>
                            <a:schemeClr val="tx1"/>
                          </a:solidFill>
                          <a:effectLst/>
                        </a:rPr>
                        <a:t>-200,00</a:t>
                      </a:r>
                      <a:endParaRPr lang="tr-TR" dirty="0"/>
                    </a:p>
                  </a:txBody>
                  <a:tcPr marL="30671" marR="30671" marT="0" marB="0" anchor="ctr"/>
                </a:tc>
                <a:extLst>
                  <a:ext uri="{0D108BD9-81ED-4DB2-BD59-A6C34878D82A}">
                    <a16:rowId xmlns:a16="http://schemas.microsoft.com/office/drawing/2014/main" val="1824250163"/>
                  </a:ext>
                </a:extLst>
              </a:tr>
              <a:tr h="481126">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dirty="0">
                          <a:solidFill>
                            <a:schemeClr val="tx1"/>
                          </a:solidFill>
                          <a:effectLst/>
                        </a:rPr>
                        <a:t>2026 yılı Ocak-Haziran döneminde öğrenci başına düşen öğrenci laboratuvar alanına ilişkin gerçekleşme değerinin yıl sonu hedeflenen değerin altında olduğu görülmekte olup, yıl içerisinde gerçekleştirilecek fiziki alan ve altyapı çalışmaları ile öğrenci sayısındaki değişimler dikkate alındığında yıl sonunda ilgili gösterge hedefine ulaşılabileceği öngörülmektedir.</a:t>
                      </a:r>
                      <a:r>
                        <a:rPr lang="tr-TR" sz="900" b="1" dirty="0">
                          <a:solidFill>
                            <a:schemeClr val="tx1"/>
                          </a:solidFill>
                          <a:effectLst/>
                          <a:highlight>
                            <a:srgbClr val="FFFF00"/>
                          </a:highlight>
                        </a:rPr>
                        <a:t> </a:t>
                      </a:r>
                      <a:r>
                        <a:rPr lang="tr-TR" sz="900" b="1" dirty="0">
                          <a:solidFill>
                            <a:srgbClr val="FF0000"/>
                          </a:solidFill>
                          <a:effectLst/>
                          <a:highlight>
                            <a:srgbClr val="FFFF00"/>
                          </a:highlight>
                        </a:rPr>
                        <a:t>(Yapı İşleri ve Teknik Daire Başkanlığınca Laboratuvar Binası Yapım İşinin süresinde tamamlanması önemle takip edilmeli, iş programında aksaklığa mahal verilmemesi sağlanmalıdır.)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594255828"/>
                  </a:ext>
                </a:extLst>
              </a:tr>
              <a:tr h="374557">
                <a:tc>
                  <a:txBody>
                    <a:bodyPr/>
                    <a:lstStyle/>
                    <a:p>
                      <a:pPr algn="just">
                        <a:lnSpc>
                          <a:spcPct val="115000"/>
                        </a:lnSpc>
                        <a:spcBef>
                          <a:spcPts val="1000"/>
                        </a:spcBef>
                        <a:spcAft>
                          <a:spcPts val="1000"/>
                        </a:spcAft>
                        <a:buNone/>
                      </a:pPr>
                      <a:r>
                        <a:rPr lang="tr-TR" sz="900" b="1">
                          <a:solidFill>
                            <a:schemeClr val="bg1"/>
                          </a:solidFill>
                          <a:effectLst/>
                        </a:rPr>
                        <a:t>PG1.4.3. Kütüphanede Bulunan Öğrenci Başına Düşen Basılı Ve Elektronik Kaynak Sayısı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3">
                  <a:txBody>
                    <a:bodyPr/>
                    <a:lstStyle/>
                    <a:p>
                      <a:pPr algn="ctr">
                        <a:lnSpc>
                          <a:spcPct val="115000"/>
                        </a:lnSpc>
                        <a:spcBef>
                          <a:spcPts val="1000"/>
                        </a:spcBef>
                        <a:spcAft>
                          <a:spcPts val="1000"/>
                        </a:spcAft>
                        <a:buNone/>
                      </a:pPr>
                      <a:r>
                        <a:rPr lang="tr-TR" sz="900" b="1">
                          <a:solidFill>
                            <a:schemeClr val="tx1"/>
                          </a:solidFill>
                          <a:effectLst/>
                        </a:rPr>
                        <a:t>47,55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gridSpan="3">
                  <a:txBody>
                    <a:bodyPr/>
                    <a:lstStyle/>
                    <a:p>
                      <a:pPr algn="ctr">
                        <a:lnSpc>
                          <a:spcPct val="115000"/>
                        </a:lnSpc>
                        <a:spcBef>
                          <a:spcPts val="1000"/>
                        </a:spcBef>
                        <a:spcAft>
                          <a:spcPts val="1000"/>
                        </a:spcAft>
                        <a:buNone/>
                      </a:pPr>
                      <a:r>
                        <a:rPr lang="tr-TR" sz="900" b="1">
                          <a:solidFill>
                            <a:schemeClr val="tx1"/>
                          </a:solidFill>
                          <a:effectLst/>
                        </a:rPr>
                        <a:t>48,75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dirty="0">
                          <a:solidFill>
                            <a:schemeClr val="tx1"/>
                          </a:solidFill>
                          <a:effectLst/>
                        </a:rPr>
                        <a:t>47,49</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r>
                        <a:rPr lang="tr-TR" sz="900" b="1" dirty="0">
                          <a:solidFill>
                            <a:schemeClr val="tx1"/>
                          </a:solidFill>
                          <a:effectLst/>
                        </a:rPr>
                        <a:t>-5,00</a:t>
                      </a:r>
                      <a:endParaRPr lang="tr-TR" dirty="0"/>
                    </a:p>
                  </a:txBody>
                  <a:tcPr marL="30671" marR="30671" marT="0" marB="0" anchor="ctr"/>
                </a:tc>
                <a:extLst>
                  <a:ext uri="{0D108BD9-81ED-4DB2-BD59-A6C34878D82A}">
                    <a16:rowId xmlns:a16="http://schemas.microsoft.com/office/drawing/2014/main" val="1330390350"/>
                  </a:ext>
                </a:extLst>
              </a:tr>
              <a:tr h="481126">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dirty="0">
                          <a:solidFill>
                            <a:schemeClr val="tx1"/>
                          </a:solidFill>
                          <a:effectLst/>
                        </a:rPr>
                        <a:t>2026 yılı Ocak-Haziran döneminde kütüphanede bulunan öğrenci başına düşen basılı ve elektronik kaynak sayısının yıl sonu hedeflenen değerin altında olduğu görülmekle birlikte, yıl içerisinde kütüphane kaynaklarının artırılmasına yönelik gerçekleştirilecek çalışmalar dikkate alındığında yıl sonunda ilgili gösterge hedefine ulaşılabileceği öngörülmektedir. </a:t>
                      </a:r>
                      <a:r>
                        <a:rPr lang="tr-TR" sz="900" b="1" dirty="0">
                          <a:solidFill>
                            <a:srgbClr val="FF0000"/>
                          </a:solidFill>
                          <a:effectLst/>
                          <a:highlight>
                            <a:srgbClr val="FFFF00"/>
                          </a:highlight>
                        </a:rPr>
                        <a:t>(Kütüphane ve Dokümantasyon Daire Başkanlığınca gerekli takip yapılmalı, yıl sonuna kadar kaynak alımları tamamlanmalıdır.)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72625517"/>
                  </a:ext>
                </a:extLst>
              </a:tr>
              <a:tr h="317052">
                <a:tc>
                  <a:txBody>
                    <a:bodyPr/>
                    <a:lstStyle/>
                    <a:p>
                      <a:pPr algn="just">
                        <a:lnSpc>
                          <a:spcPct val="115000"/>
                        </a:lnSpc>
                        <a:spcBef>
                          <a:spcPts val="1000"/>
                        </a:spcBef>
                        <a:spcAft>
                          <a:spcPts val="1000"/>
                        </a:spcAft>
                        <a:buNone/>
                      </a:pPr>
                      <a:r>
                        <a:rPr lang="tr-TR" sz="900" b="1" dirty="0">
                          <a:solidFill>
                            <a:schemeClr val="bg1"/>
                          </a:solidFill>
                          <a:effectLst/>
                        </a:rPr>
                        <a:t>PG1.4.4. Kablosuz İç Ve Dış Ortam Erişim Noktası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3">
                  <a:txBody>
                    <a:bodyPr/>
                    <a:lstStyle/>
                    <a:p>
                      <a:pPr algn="ctr">
                        <a:lnSpc>
                          <a:spcPct val="115000"/>
                        </a:lnSpc>
                        <a:spcBef>
                          <a:spcPts val="1000"/>
                        </a:spcBef>
                        <a:spcAft>
                          <a:spcPts val="1000"/>
                        </a:spcAft>
                        <a:buNone/>
                      </a:pPr>
                      <a:r>
                        <a:rPr lang="tr-TR" sz="900" b="1" dirty="0">
                          <a:solidFill>
                            <a:schemeClr val="tx1"/>
                          </a:solidFill>
                          <a:effectLst/>
                        </a:rPr>
                        <a:t>56</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gridSpan="3">
                  <a:txBody>
                    <a:bodyPr/>
                    <a:lstStyle/>
                    <a:p>
                      <a:pPr algn="ctr">
                        <a:lnSpc>
                          <a:spcPct val="115000"/>
                        </a:lnSpc>
                        <a:spcBef>
                          <a:spcPts val="1000"/>
                        </a:spcBef>
                        <a:spcAft>
                          <a:spcPts val="1000"/>
                        </a:spcAft>
                        <a:buNone/>
                      </a:pPr>
                      <a:r>
                        <a:rPr lang="tr-TR" sz="900" b="1" dirty="0">
                          <a:solidFill>
                            <a:schemeClr val="tx1"/>
                          </a:solidFill>
                          <a:effectLst/>
                        </a:rPr>
                        <a:t>110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116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r>
                        <a:rPr lang="tr-TR" sz="900" b="1" dirty="0">
                          <a:solidFill>
                            <a:schemeClr val="tx1"/>
                          </a:solidFill>
                          <a:effectLst/>
                        </a:rPr>
                        <a:t>111,11</a:t>
                      </a:r>
                      <a:endParaRPr lang="tr-TR" dirty="0"/>
                    </a:p>
                  </a:txBody>
                  <a:tcPr marL="30671" marR="30671" marT="0" marB="0" anchor="ctr"/>
                </a:tc>
                <a:extLst>
                  <a:ext uri="{0D108BD9-81ED-4DB2-BD59-A6C34878D82A}">
                    <a16:rowId xmlns:a16="http://schemas.microsoft.com/office/drawing/2014/main" val="2894941850"/>
                  </a:ext>
                </a:extLst>
              </a:tr>
              <a:tr h="324287">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dirty="0">
                          <a:solidFill>
                            <a:schemeClr val="tx1"/>
                          </a:solidFill>
                          <a:effectLst/>
                        </a:rPr>
                        <a:t>2026 yılı Ocak-Haziran döneminde kablosuz iç ve dış ortam erişim noktası sayısına ilişkin gerçekleşme değerinin yıl sonu hedeflenen değerin üzerinde olduğu görülmekte olup, ilgili gösterge hedefine ulaşılmış ve hedef değer aşılmıştır.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716404745"/>
                  </a:ext>
                </a:extLst>
              </a:tr>
              <a:tr h="317052">
                <a:tc>
                  <a:txBody>
                    <a:bodyPr/>
                    <a:lstStyle/>
                    <a:p>
                      <a:pPr algn="just">
                        <a:lnSpc>
                          <a:spcPct val="115000"/>
                        </a:lnSpc>
                        <a:spcBef>
                          <a:spcPts val="1000"/>
                        </a:spcBef>
                        <a:spcAft>
                          <a:spcPts val="1000"/>
                        </a:spcAft>
                        <a:buNone/>
                      </a:pPr>
                      <a:r>
                        <a:rPr lang="tr-TR" sz="900" b="1" dirty="0">
                          <a:solidFill>
                            <a:schemeClr val="bg1"/>
                          </a:solidFill>
                          <a:effectLst/>
                        </a:rPr>
                        <a:t>PG1.4.5. Ortak Kullanımdaki Bilgisayar Başına Öğrenci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3">
                  <a:txBody>
                    <a:bodyPr/>
                    <a:lstStyle/>
                    <a:p>
                      <a:pPr algn="ctr">
                        <a:lnSpc>
                          <a:spcPct val="115000"/>
                        </a:lnSpc>
                        <a:spcBef>
                          <a:spcPts val="1000"/>
                        </a:spcBef>
                        <a:spcAft>
                          <a:spcPts val="1000"/>
                        </a:spcAft>
                        <a:buNone/>
                      </a:pPr>
                      <a:r>
                        <a:rPr lang="tr-TR" sz="900" b="1">
                          <a:solidFill>
                            <a:schemeClr val="tx1"/>
                          </a:solidFill>
                          <a:effectLst/>
                        </a:rPr>
                        <a:t>16,16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gridSpan="3">
                  <a:txBody>
                    <a:bodyPr/>
                    <a:lstStyle/>
                    <a:p>
                      <a:pPr algn="ctr">
                        <a:lnSpc>
                          <a:spcPct val="115000"/>
                        </a:lnSpc>
                        <a:spcBef>
                          <a:spcPts val="1000"/>
                        </a:spcBef>
                        <a:spcAft>
                          <a:spcPts val="1000"/>
                        </a:spcAft>
                        <a:buNone/>
                      </a:pPr>
                      <a:r>
                        <a:rPr lang="tr-TR" sz="900" b="1">
                          <a:solidFill>
                            <a:schemeClr val="tx1"/>
                          </a:solidFill>
                          <a:effectLst/>
                        </a:rPr>
                        <a:t>15,75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14,00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a:txBody>
                    <a:bodyPr/>
                    <a:lstStyle/>
                    <a:p>
                      <a:pPr algn="ctr"/>
                      <a:r>
                        <a:rPr lang="tr-TR" sz="900" b="1" dirty="0">
                          <a:solidFill>
                            <a:schemeClr val="tx1"/>
                          </a:solidFill>
                          <a:effectLst/>
                        </a:rPr>
                        <a:t>526,83</a:t>
                      </a:r>
                      <a:endParaRPr lang="tr-TR" dirty="0"/>
                    </a:p>
                  </a:txBody>
                  <a:tcPr marL="30671" marR="30671" marT="0" marB="0" anchor="ctr"/>
                </a:tc>
                <a:extLst>
                  <a:ext uri="{0D108BD9-81ED-4DB2-BD59-A6C34878D82A}">
                    <a16:rowId xmlns:a16="http://schemas.microsoft.com/office/drawing/2014/main" val="4109127572"/>
                  </a:ext>
                </a:extLst>
              </a:tr>
              <a:tr h="481126">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gridSpan="9">
                  <a:txBody>
                    <a:bodyPr/>
                    <a:lstStyle/>
                    <a:p>
                      <a:pPr algn="just">
                        <a:lnSpc>
                          <a:spcPct val="115000"/>
                        </a:lnSpc>
                        <a:spcBef>
                          <a:spcPts val="1000"/>
                        </a:spcBef>
                        <a:spcAft>
                          <a:spcPts val="1000"/>
                        </a:spcAft>
                        <a:buNone/>
                      </a:pPr>
                      <a:r>
                        <a:rPr lang="tr-TR" sz="900" b="1" dirty="0">
                          <a:solidFill>
                            <a:schemeClr val="tx1"/>
                          </a:solidFill>
                          <a:effectLst/>
                        </a:rPr>
                        <a:t>2026 yılı Ocak-Haziran döneminde ortak kullanımdaki bilgisayar başına düşen öğrenci sayısının yıl sonu hedeflenen değerin altında gerçekleştiği görülmekte olup, bu durum gösterge açısından olumlu bir gerçekleşme olarak değerlendirilmektedir. İlgili gösterge hedefine ulaşılmıştır. Gösterge performansının yüksek oranda gerçekleşmesinin, mezun öğrenci sayısındaki artış ve buna bağlı olarak toplam öğrenci sayısındaki değişim ile ortak kullanıma alınan bilgisayar sayısındaki artıştan kaynaklandığı değerlendirilmektedir.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0671" marR="306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506584415"/>
                  </a:ext>
                </a:extLst>
              </a:tr>
            </a:tbl>
          </a:graphicData>
        </a:graphic>
      </p:graphicFrame>
    </p:spTree>
    <p:extLst>
      <p:ext uri="{BB962C8B-B14F-4D97-AF65-F5344CB8AC3E}">
        <p14:creationId xmlns:p14="http://schemas.microsoft.com/office/powerpoint/2010/main" val="2773412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E510DC-6B69-B2A9-61DA-63793B61420C}"/>
            </a:ext>
          </a:extLst>
        </p:cNvPr>
        <p:cNvGrpSpPr/>
        <p:nvPr/>
      </p:nvGrpSpPr>
      <p:grpSpPr>
        <a:xfrm>
          <a:off x="0" y="0"/>
          <a:ext cx="0" cy="0"/>
          <a:chOff x="0" y="0"/>
          <a:chExt cx="0" cy="0"/>
        </a:xfrm>
      </p:grpSpPr>
      <p:graphicFrame>
        <p:nvGraphicFramePr>
          <p:cNvPr id="4" name="Tablo 3">
            <a:extLst>
              <a:ext uri="{FF2B5EF4-FFF2-40B4-BE49-F238E27FC236}">
                <a16:creationId xmlns:a16="http://schemas.microsoft.com/office/drawing/2014/main" id="{D52CF895-EF2B-513D-F2F9-1D472A799BF9}"/>
              </a:ext>
            </a:extLst>
          </p:cNvPr>
          <p:cNvGraphicFramePr>
            <a:graphicFrameLocks noGrp="1"/>
          </p:cNvGraphicFramePr>
          <p:nvPr>
            <p:extLst>
              <p:ext uri="{D42A27DB-BD31-4B8C-83A1-F6EECF244321}">
                <p14:modId xmlns:p14="http://schemas.microsoft.com/office/powerpoint/2010/main" val="1525591803"/>
              </p:ext>
            </p:extLst>
          </p:nvPr>
        </p:nvGraphicFramePr>
        <p:xfrm>
          <a:off x="306002" y="478321"/>
          <a:ext cx="11579996" cy="5264453"/>
        </p:xfrm>
        <a:graphic>
          <a:graphicData uri="http://schemas.openxmlformats.org/drawingml/2006/table">
            <a:tbl>
              <a:tblPr firstRow="1" firstCol="1" bandRow="1">
                <a:tableStyleId>{5C22544A-7EE6-4342-B048-85BDC9FD1C3A}</a:tableStyleId>
              </a:tblPr>
              <a:tblGrid>
                <a:gridCol w="2993972">
                  <a:extLst>
                    <a:ext uri="{9D8B030D-6E8A-4147-A177-3AD203B41FA5}">
                      <a16:colId xmlns:a16="http://schemas.microsoft.com/office/drawing/2014/main" val="2818137695"/>
                    </a:ext>
                  </a:extLst>
                </a:gridCol>
                <a:gridCol w="1120491">
                  <a:extLst>
                    <a:ext uri="{9D8B030D-6E8A-4147-A177-3AD203B41FA5}">
                      <a16:colId xmlns:a16="http://schemas.microsoft.com/office/drawing/2014/main" val="3995781759"/>
                    </a:ext>
                  </a:extLst>
                </a:gridCol>
                <a:gridCol w="1593848">
                  <a:extLst>
                    <a:ext uri="{9D8B030D-6E8A-4147-A177-3AD203B41FA5}">
                      <a16:colId xmlns:a16="http://schemas.microsoft.com/office/drawing/2014/main" val="1619392558"/>
                    </a:ext>
                  </a:extLst>
                </a:gridCol>
                <a:gridCol w="268481">
                  <a:extLst>
                    <a:ext uri="{9D8B030D-6E8A-4147-A177-3AD203B41FA5}">
                      <a16:colId xmlns:a16="http://schemas.microsoft.com/office/drawing/2014/main" val="3616441891"/>
                    </a:ext>
                  </a:extLst>
                </a:gridCol>
                <a:gridCol w="268481">
                  <a:extLst>
                    <a:ext uri="{9D8B030D-6E8A-4147-A177-3AD203B41FA5}">
                      <a16:colId xmlns:a16="http://schemas.microsoft.com/office/drawing/2014/main" val="649582255"/>
                    </a:ext>
                  </a:extLst>
                </a:gridCol>
                <a:gridCol w="805442">
                  <a:extLst>
                    <a:ext uri="{9D8B030D-6E8A-4147-A177-3AD203B41FA5}">
                      <a16:colId xmlns:a16="http://schemas.microsoft.com/office/drawing/2014/main" val="1203538650"/>
                    </a:ext>
                  </a:extLst>
                </a:gridCol>
                <a:gridCol w="2338238">
                  <a:extLst>
                    <a:ext uri="{9D8B030D-6E8A-4147-A177-3AD203B41FA5}">
                      <a16:colId xmlns:a16="http://schemas.microsoft.com/office/drawing/2014/main" val="2377272985"/>
                    </a:ext>
                  </a:extLst>
                </a:gridCol>
                <a:gridCol w="2191043">
                  <a:extLst>
                    <a:ext uri="{9D8B030D-6E8A-4147-A177-3AD203B41FA5}">
                      <a16:colId xmlns:a16="http://schemas.microsoft.com/office/drawing/2014/main" val="4121733769"/>
                    </a:ext>
                  </a:extLst>
                </a:gridCol>
              </a:tblGrid>
              <a:tr h="199674">
                <a:tc>
                  <a:txBody>
                    <a:bodyPr/>
                    <a:lstStyle/>
                    <a:p>
                      <a:pPr algn="just">
                        <a:lnSpc>
                          <a:spcPct val="115000"/>
                        </a:lnSpc>
                        <a:spcBef>
                          <a:spcPts val="1000"/>
                        </a:spcBef>
                        <a:spcAft>
                          <a:spcPts val="1000"/>
                        </a:spcAft>
                        <a:buNone/>
                      </a:pPr>
                      <a:r>
                        <a:rPr lang="tr-TR" sz="900" b="1" dirty="0">
                          <a:solidFill>
                            <a:schemeClr val="bg1"/>
                          </a:solidFill>
                          <a:effectLst/>
                        </a:rPr>
                        <a:t>Amaç (A1)</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7">
                  <a:txBody>
                    <a:bodyPr/>
                    <a:lstStyle/>
                    <a:p>
                      <a:pPr algn="just">
                        <a:lnSpc>
                          <a:spcPct val="115000"/>
                        </a:lnSpc>
                        <a:spcBef>
                          <a:spcPts val="1000"/>
                        </a:spcBef>
                        <a:spcAft>
                          <a:spcPts val="1000"/>
                        </a:spcAft>
                        <a:buNone/>
                      </a:pPr>
                      <a:r>
                        <a:rPr lang="tr-TR" sz="900" b="1" dirty="0">
                          <a:solidFill>
                            <a:schemeClr val="bg1"/>
                          </a:solidFill>
                          <a:effectLst/>
                        </a:rPr>
                        <a:t>Eğitim – Öğretimin Kalitesini Artırmak Ve Sürdürülebilirliğini Sağlamak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0531509"/>
                  </a:ext>
                </a:extLst>
              </a:tr>
              <a:tr h="168382">
                <a:tc>
                  <a:txBody>
                    <a:bodyPr/>
                    <a:lstStyle/>
                    <a:p>
                      <a:pPr algn="just">
                        <a:lnSpc>
                          <a:spcPct val="115000"/>
                        </a:lnSpc>
                        <a:spcBef>
                          <a:spcPts val="1000"/>
                        </a:spcBef>
                        <a:spcAft>
                          <a:spcPts val="1000"/>
                        </a:spcAft>
                        <a:buNone/>
                      </a:pPr>
                      <a:r>
                        <a:rPr lang="tr-TR" sz="900" b="1" dirty="0">
                          <a:solidFill>
                            <a:schemeClr val="bg1"/>
                          </a:solidFill>
                          <a:effectLst/>
                        </a:rPr>
                        <a:t>Hedef (H5)</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7">
                  <a:txBody>
                    <a:bodyPr/>
                    <a:lstStyle/>
                    <a:p>
                      <a:pPr algn="just">
                        <a:lnSpc>
                          <a:spcPct val="115000"/>
                        </a:lnSpc>
                        <a:spcBef>
                          <a:spcPts val="1000"/>
                        </a:spcBef>
                        <a:spcAft>
                          <a:spcPts val="1000"/>
                        </a:spcAft>
                        <a:buNone/>
                      </a:pPr>
                      <a:r>
                        <a:rPr lang="tr-TR" sz="900" b="1">
                          <a:solidFill>
                            <a:schemeClr val="tx1"/>
                          </a:solidFill>
                          <a:effectLst/>
                        </a:rPr>
                        <a:t>Öğrencilerin Bilgi, Beceri ve Yetkinliğini Artırmak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558340683"/>
                  </a:ext>
                </a:extLst>
              </a:tr>
              <a:tr h="208914">
                <a:tc>
                  <a:txBody>
                    <a:bodyPr/>
                    <a:lstStyle/>
                    <a:p>
                      <a:pPr algn="just">
                        <a:lnSpc>
                          <a:spcPct val="115000"/>
                        </a:lnSpc>
                        <a:spcBef>
                          <a:spcPts val="1000"/>
                        </a:spcBef>
                        <a:spcAft>
                          <a:spcPts val="1000"/>
                        </a:spcAft>
                        <a:buNone/>
                      </a:pPr>
                      <a:r>
                        <a:rPr lang="tr-TR" sz="900" b="1" dirty="0">
                          <a:solidFill>
                            <a:schemeClr val="bg1"/>
                          </a:solidFill>
                          <a:effectLst/>
                        </a:rPr>
                        <a:t>H1.5 Performansı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7">
                  <a:txBody>
                    <a:bodyPr/>
                    <a:lstStyle/>
                    <a:p>
                      <a:pPr algn="just">
                        <a:lnSpc>
                          <a:spcPct val="115000"/>
                        </a:lnSpc>
                        <a:spcBef>
                          <a:spcPts val="1000"/>
                        </a:spcBef>
                        <a:spcAft>
                          <a:spcPts val="1000"/>
                        </a:spcAft>
                        <a:buNone/>
                      </a:pPr>
                      <a:r>
                        <a:rPr lang="tr-TR" sz="900" b="1">
                          <a:solidFill>
                            <a:schemeClr val="tx1"/>
                          </a:solidFill>
                          <a:effectLst/>
                        </a:rPr>
                        <a:t>(PG1.5.1 Performansı x Hedefe Etkisi) + (PG1.5.2 Performansı x Hedefe Etkisi) +(PG1.5.3 Performansı x Hedefe Etkisi) +(PG1.5.4 Performansı x Hedefe Etkisi)  = %64,38</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583251330"/>
                  </a:ext>
                </a:extLst>
              </a:tr>
              <a:tr h="169573">
                <a:tc>
                  <a:txBody>
                    <a:bodyPr/>
                    <a:lstStyle/>
                    <a:p>
                      <a:pPr algn="just">
                        <a:lnSpc>
                          <a:spcPct val="115000"/>
                        </a:lnSpc>
                        <a:spcBef>
                          <a:spcPts val="1000"/>
                        </a:spcBef>
                        <a:spcAft>
                          <a:spcPts val="1000"/>
                        </a:spcAft>
                        <a:buNone/>
                      </a:pPr>
                      <a:r>
                        <a:rPr lang="tr-TR" sz="900" b="1" dirty="0">
                          <a:solidFill>
                            <a:schemeClr val="bg1"/>
                          </a:solidFill>
                          <a:effectLst/>
                        </a:rPr>
                        <a:t>Sorumlu Birim</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7">
                  <a:txBody>
                    <a:bodyPr/>
                    <a:lstStyle/>
                    <a:p>
                      <a:pPr algn="just">
                        <a:lnSpc>
                          <a:spcPct val="115000"/>
                        </a:lnSpc>
                        <a:spcBef>
                          <a:spcPts val="1000"/>
                        </a:spcBef>
                        <a:spcAft>
                          <a:spcPts val="1000"/>
                        </a:spcAft>
                        <a:buNone/>
                      </a:pPr>
                      <a:r>
                        <a:rPr lang="tr-TR" sz="900" b="1">
                          <a:solidFill>
                            <a:schemeClr val="tx1"/>
                          </a:solidFill>
                          <a:effectLst/>
                        </a:rPr>
                        <a:t>Tüm Akademik Birimler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518889851"/>
                  </a:ext>
                </a:extLst>
              </a:tr>
              <a:tr h="857907">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2">
                  <a:txBody>
                    <a:bodyPr/>
                    <a:lstStyle/>
                    <a:p>
                      <a:pPr algn="ctr">
                        <a:lnSpc>
                          <a:spcPct val="115000"/>
                        </a:lnSpc>
                        <a:spcBef>
                          <a:spcPts val="1000"/>
                        </a:spcBef>
                        <a:spcAft>
                          <a:spcPts val="1000"/>
                        </a:spcAft>
                        <a:buNone/>
                      </a:pPr>
                      <a:r>
                        <a:rPr lang="tr-TR" sz="900" b="1" dirty="0">
                          <a:solidFill>
                            <a:schemeClr val="tx1"/>
                          </a:solidFill>
                          <a:effectLst/>
                        </a:rPr>
                        <a:t>Plan Dönemi Başlangıç Değeri (A)</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gridSpan="2">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a:txBody>
                    <a:bodyPr/>
                    <a:lstStyle/>
                    <a:p>
                      <a:r>
                        <a:rPr lang="tr-TR" sz="900" b="1">
                          <a:solidFill>
                            <a:schemeClr val="tx1"/>
                          </a:solidFill>
                          <a:effectLst/>
                        </a:rPr>
                        <a:t>İzleme Dönemindeki Gerçekleşme Değeri (C)</a:t>
                      </a:r>
                      <a:endParaRPr lang="tr-TR"/>
                    </a:p>
                  </a:txBody>
                  <a:tcPr marL="23382" marR="23382"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extLst>
                  <a:ext uri="{0D108BD9-81ED-4DB2-BD59-A6C34878D82A}">
                    <a16:rowId xmlns:a16="http://schemas.microsoft.com/office/drawing/2014/main" val="2901982407"/>
                  </a:ext>
                </a:extLst>
              </a:tr>
              <a:tr h="210104">
                <a:tc>
                  <a:txBody>
                    <a:bodyPr/>
                    <a:lstStyle/>
                    <a:p>
                      <a:pPr algn="just">
                        <a:lnSpc>
                          <a:spcPct val="115000"/>
                        </a:lnSpc>
                        <a:spcBef>
                          <a:spcPts val="1000"/>
                        </a:spcBef>
                        <a:spcAft>
                          <a:spcPts val="1000"/>
                        </a:spcAft>
                        <a:buNone/>
                      </a:pPr>
                      <a:r>
                        <a:rPr lang="tr-TR" sz="900" b="1">
                          <a:solidFill>
                            <a:schemeClr val="bg1"/>
                          </a:solidFill>
                          <a:effectLst/>
                        </a:rPr>
                        <a:t>PG 1.5.1. Staj Yapan Öğrenci Oranı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lnSpc>
                          <a:spcPct val="115000"/>
                        </a:lnSpc>
                        <a:spcBef>
                          <a:spcPts val="1000"/>
                        </a:spcBef>
                        <a:spcAft>
                          <a:spcPts val="1000"/>
                        </a:spcAft>
                        <a:buNone/>
                      </a:pPr>
                      <a:r>
                        <a:rPr lang="tr-TR" sz="900" b="1">
                          <a:solidFill>
                            <a:schemeClr val="tx1"/>
                          </a:solidFill>
                          <a:effectLst/>
                        </a:rPr>
                        <a:t>35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2">
                  <a:txBody>
                    <a:bodyPr/>
                    <a:lstStyle/>
                    <a:p>
                      <a:pPr algn="ctr">
                        <a:lnSpc>
                          <a:spcPct val="115000"/>
                        </a:lnSpc>
                        <a:spcBef>
                          <a:spcPts val="1000"/>
                        </a:spcBef>
                        <a:spcAft>
                          <a:spcPts val="1000"/>
                        </a:spcAft>
                        <a:buNone/>
                      </a:pPr>
                      <a:r>
                        <a:rPr lang="tr-TR" sz="900" b="1">
                          <a:solidFill>
                            <a:schemeClr val="tx1"/>
                          </a:solidFill>
                          <a:effectLst/>
                        </a:rPr>
                        <a:t>18</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gridSpan="2">
                  <a:txBody>
                    <a:bodyPr/>
                    <a:lstStyle/>
                    <a:p>
                      <a:pPr algn="ctr">
                        <a:lnSpc>
                          <a:spcPct val="115000"/>
                        </a:lnSpc>
                        <a:spcBef>
                          <a:spcPts val="1000"/>
                        </a:spcBef>
                        <a:spcAft>
                          <a:spcPts val="1000"/>
                        </a:spcAft>
                        <a:buNone/>
                      </a:pPr>
                      <a:r>
                        <a:rPr lang="tr-TR" sz="900" b="1">
                          <a:solidFill>
                            <a:schemeClr val="tx1"/>
                          </a:solidFill>
                          <a:effectLst/>
                        </a:rPr>
                        <a:t>14</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a:txBody>
                    <a:bodyPr/>
                    <a:lstStyle/>
                    <a:p>
                      <a:pPr algn="ctr"/>
                      <a:r>
                        <a:rPr lang="tr-TR" sz="900" b="1" dirty="0">
                          <a:solidFill>
                            <a:schemeClr val="tx1"/>
                          </a:solidFill>
                          <a:effectLst/>
                        </a:rPr>
                        <a:t>0,18</a:t>
                      </a:r>
                      <a:endParaRPr lang="tr-TR" dirty="0"/>
                    </a:p>
                  </a:txBody>
                  <a:tcPr marL="23382" marR="23382" marT="0" marB="0" anchor="ctr"/>
                </a:tc>
                <a:tc>
                  <a:txBody>
                    <a:bodyPr/>
                    <a:lstStyle/>
                    <a:p>
                      <a:pPr algn="ctr">
                        <a:lnSpc>
                          <a:spcPct val="115000"/>
                        </a:lnSpc>
                        <a:spcBef>
                          <a:spcPts val="1000"/>
                        </a:spcBef>
                        <a:spcAft>
                          <a:spcPts val="1000"/>
                        </a:spcAft>
                        <a:buNone/>
                      </a:pPr>
                      <a:r>
                        <a:rPr lang="tr-TR" sz="900" b="1">
                          <a:solidFill>
                            <a:schemeClr val="tx1"/>
                          </a:solidFill>
                          <a:effectLst/>
                        </a:rPr>
                        <a:t>445,50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extLst>
                  <a:ext uri="{0D108BD9-81ED-4DB2-BD59-A6C34878D82A}">
                    <a16:rowId xmlns:a16="http://schemas.microsoft.com/office/drawing/2014/main" val="4258596018"/>
                  </a:ext>
                </a:extLst>
              </a:tr>
              <a:tr h="701674">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7">
                  <a:txBody>
                    <a:bodyPr/>
                    <a:lstStyle/>
                    <a:p>
                      <a:pPr algn="just">
                        <a:lnSpc>
                          <a:spcPct val="115000"/>
                        </a:lnSpc>
                        <a:spcBef>
                          <a:spcPts val="1000"/>
                        </a:spcBef>
                        <a:spcAft>
                          <a:spcPts val="1000"/>
                        </a:spcAft>
                        <a:buNone/>
                      </a:pPr>
                      <a:r>
                        <a:rPr lang="tr-TR" sz="900" b="1" dirty="0">
                          <a:solidFill>
                            <a:schemeClr val="tx1"/>
                          </a:solidFill>
                          <a:effectLst/>
                        </a:rPr>
                        <a:t>2026 Ocak-Haziran döneminde ilgili göstergenin performansı, hesaplamada kullanılan formülü gereği başlangıç ve yıl sonu hedef değerleri arasındaki farkın negatif olması nedeniyle matematiksel olarak % 445,50 olarak hesaplanmıştır. Ancak bu değer göstergenin fiili performansını yansıtmamaktadır. Gerçekleşme değeri başlangıç değerinin altında kaldığından göstergenin performansı gerçekte negatif yöndedir. İlk altı aylık dönemin staj dönemini kapsamaması nedeniyle ikinci altı aylık dönem verileriyle birlikte nihai sonucun daha sağlıklı değerlendirileceği öngörülmektedir.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828940546"/>
                  </a:ext>
                </a:extLst>
              </a:tr>
              <a:tr h="344803">
                <a:tc>
                  <a:txBody>
                    <a:bodyPr/>
                    <a:lstStyle/>
                    <a:p>
                      <a:pPr algn="just">
                        <a:lnSpc>
                          <a:spcPct val="115000"/>
                        </a:lnSpc>
                        <a:spcBef>
                          <a:spcPts val="1000"/>
                        </a:spcBef>
                        <a:spcAft>
                          <a:spcPts val="1000"/>
                        </a:spcAft>
                        <a:buNone/>
                      </a:pPr>
                      <a:r>
                        <a:rPr lang="tr-TR" sz="900" b="1" dirty="0">
                          <a:solidFill>
                            <a:schemeClr val="bg1"/>
                          </a:solidFill>
                          <a:effectLst/>
                        </a:rPr>
                        <a:t>PG 1.5.2. Öğrencilere 3+1 Ve 7+1 Eğitim Modelini Sunan Program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lnSpc>
                          <a:spcPct val="115000"/>
                        </a:lnSpc>
                        <a:spcBef>
                          <a:spcPts val="1000"/>
                        </a:spcBef>
                        <a:spcAft>
                          <a:spcPts val="1000"/>
                        </a:spcAft>
                        <a:buNone/>
                      </a:pPr>
                      <a:r>
                        <a:rPr lang="tr-TR" sz="900" b="1">
                          <a:solidFill>
                            <a:schemeClr val="tx1"/>
                          </a:solidFill>
                          <a:effectLst/>
                        </a:rPr>
                        <a:t>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3">
                  <a:txBody>
                    <a:bodyPr/>
                    <a:lstStyle/>
                    <a:p>
                      <a:pPr algn="ctr">
                        <a:lnSpc>
                          <a:spcPct val="115000"/>
                        </a:lnSpc>
                        <a:spcBef>
                          <a:spcPts val="1000"/>
                        </a:spcBef>
                        <a:spcAft>
                          <a:spcPts val="1000"/>
                        </a:spcAft>
                        <a:buNone/>
                      </a:pPr>
                      <a:r>
                        <a:rPr lang="tr-TR" sz="900" b="1" dirty="0">
                          <a:solidFill>
                            <a:schemeClr val="tx1"/>
                          </a:solidFill>
                          <a:effectLst/>
                        </a:rPr>
                        <a:t>7</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a:txBody>
                    <a:bodyPr/>
                    <a:lstStyle/>
                    <a:p>
                      <a:pPr algn="ctr"/>
                      <a:r>
                        <a:rPr lang="tr-TR" sz="900" b="1" dirty="0">
                          <a:solidFill>
                            <a:schemeClr val="tx1"/>
                          </a:solidFill>
                          <a:effectLst/>
                        </a:rPr>
                        <a:t>13</a:t>
                      </a:r>
                      <a:endParaRPr lang="tr-TR" dirty="0"/>
                    </a:p>
                  </a:txBody>
                  <a:tcPr marL="23382" marR="23382" marT="0" marB="0" anchor="ctr"/>
                </a:tc>
                <a:tc>
                  <a:txBody>
                    <a:bodyPr/>
                    <a:lstStyle/>
                    <a:p>
                      <a:pPr algn="ctr"/>
                      <a:r>
                        <a:rPr lang="tr-TR" sz="900" b="1" dirty="0">
                          <a:solidFill>
                            <a:schemeClr val="tx1"/>
                          </a:solidFill>
                          <a:effectLst/>
                        </a:rPr>
                        <a:t>700,00</a:t>
                      </a:r>
                      <a:endParaRPr lang="tr-TR" dirty="0"/>
                    </a:p>
                  </a:txBody>
                  <a:tcPr marL="23382" marR="23382" marT="0" marB="0" anchor="ctr"/>
                </a:tc>
                <a:extLst>
                  <a:ext uri="{0D108BD9-81ED-4DB2-BD59-A6C34878D82A}">
                    <a16:rowId xmlns:a16="http://schemas.microsoft.com/office/drawing/2014/main" val="1857450498"/>
                  </a:ext>
                </a:extLst>
              </a:tr>
              <a:tr h="344803">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7">
                  <a:txBody>
                    <a:bodyPr/>
                    <a:lstStyle/>
                    <a:p>
                      <a:pPr algn="just">
                        <a:lnSpc>
                          <a:spcPct val="115000"/>
                        </a:lnSpc>
                        <a:spcBef>
                          <a:spcPts val="1000"/>
                        </a:spcBef>
                        <a:spcAft>
                          <a:spcPts val="1000"/>
                        </a:spcAft>
                        <a:buNone/>
                      </a:pPr>
                      <a:r>
                        <a:rPr lang="tr-TR" sz="900" b="1">
                          <a:solidFill>
                            <a:schemeClr val="tx1"/>
                          </a:solidFill>
                          <a:effectLst/>
                        </a:rPr>
                        <a:t>2026 yılı Ocak-Haziran döneminde ilgili göstergeye ait gerçekleşme değerinin yıl sonu hedeflenen değerin üzerinde olduğu görülmekte olup, ilgili gösterge hedefine ulaşılmış ve hedef değer aşılmıştır.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85399244"/>
                  </a:ext>
                </a:extLst>
              </a:tr>
              <a:tr h="344803">
                <a:tc>
                  <a:txBody>
                    <a:bodyPr/>
                    <a:lstStyle/>
                    <a:p>
                      <a:pPr algn="just">
                        <a:lnSpc>
                          <a:spcPct val="115000"/>
                        </a:lnSpc>
                        <a:spcBef>
                          <a:spcPts val="1000"/>
                        </a:spcBef>
                        <a:spcAft>
                          <a:spcPts val="1000"/>
                        </a:spcAft>
                        <a:buNone/>
                      </a:pPr>
                      <a:r>
                        <a:rPr lang="tr-TR" sz="900" b="1" dirty="0">
                          <a:solidFill>
                            <a:schemeClr val="bg1"/>
                          </a:solidFill>
                          <a:effectLst/>
                        </a:rPr>
                        <a:t>PG1.5.3. Program Başına Düzenlenen Teknik Gezi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lnSpc>
                          <a:spcPct val="115000"/>
                        </a:lnSpc>
                        <a:spcBef>
                          <a:spcPts val="1000"/>
                        </a:spcBef>
                        <a:spcAft>
                          <a:spcPts val="1000"/>
                        </a:spcAft>
                        <a:buNone/>
                      </a:pPr>
                      <a:r>
                        <a:rPr lang="tr-TR" sz="900" b="1">
                          <a:solidFill>
                            <a:schemeClr val="tx1"/>
                          </a:solidFill>
                          <a:effectLst/>
                        </a:rPr>
                        <a:t>25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3">
                  <a:txBody>
                    <a:bodyPr/>
                    <a:lstStyle/>
                    <a:p>
                      <a:pPr algn="ctr">
                        <a:lnSpc>
                          <a:spcPct val="115000"/>
                        </a:lnSpc>
                        <a:spcBef>
                          <a:spcPts val="1000"/>
                        </a:spcBef>
                        <a:spcAft>
                          <a:spcPts val="1000"/>
                        </a:spcAft>
                        <a:buNone/>
                      </a:pPr>
                      <a:r>
                        <a:rPr lang="tr-TR" sz="900" b="1">
                          <a:solidFill>
                            <a:schemeClr val="tx1"/>
                          </a:solidFill>
                          <a:effectLst/>
                        </a:rPr>
                        <a:t>1</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1,2</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lnSpc>
                          <a:spcPct val="115000"/>
                        </a:lnSpc>
                        <a:spcBef>
                          <a:spcPts val="1000"/>
                        </a:spcBef>
                        <a:spcAft>
                          <a:spcPts val="1000"/>
                        </a:spcAft>
                        <a:buNone/>
                      </a:pPr>
                      <a:r>
                        <a:rPr lang="tr-TR" sz="900" b="1">
                          <a:solidFill>
                            <a:schemeClr val="tx1"/>
                          </a:solidFill>
                          <a:effectLst/>
                        </a:rPr>
                        <a:t>1,08</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r>
                        <a:rPr lang="tr-TR" sz="900" b="1" dirty="0">
                          <a:solidFill>
                            <a:schemeClr val="tx1"/>
                          </a:solidFill>
                          <a:effectLst/>
                        </a:rPr>
                        <a:t>37,50</a:t>
                      </a:r>
                      <a:endParaRPr lang="tr-TR" dirty="0"/>
                    </a:p>
                  </a:txBody>
                  <a:tcPr marL="23382" marR="23382" marT="0" marB="0" anchor="ctr"/>
                </a:tc>
                <a:extLst>
                  <a:ext uri="{0D108BD9-81ED-4DB2-BD59-A6C34878D82A}">
                    <a16:rowId xmlns:a16="http://schemas.microsoft.com/office/drawing/2014/main" val="2002266541"/>
                  </a:ext>
                </a:extLst>
              </a:tr>
              <a:tr h="803428">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7">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ait gerçekleşme değerinin yıl sonu hedeflenen değerin altında olduğu görülmektedir. Bununla birlikte, yıl içerisinde gerçekleştirilecek teknik geziler dikkate alındığında yıl sonunda ilgili gösterge hedefine ulaşılabileceği öngörülmektedir. 2026-2027 güz eğitim ve öğretim döneminde akademik birimlerimizin </a:t>
                      </a:r>
                      <a:r>
                        <a:rPr lang="tr-TR" sz="900" b="1" dirty="0">
                          <a:solidFill>
                            <a:srgbClr val="FF0000"/>
                          </a:solidFill>
                          <a:effectLst/>
                          <a:highlight>
                            <a:srgbClr val="FFFF00"/>
                          </a:highlight>
                        </a:rPr>
                        <a:t>program başına en az bir teknik gezi gerçekleştirip gerçekleştirmedikleri </a:t>
                      </a:r>
                      <a:r>
                        <a:rPr lang="tr-TR" sz="900" b="1" dirty="0">
                          <a:solidFill>
                            <a:schemeClr val="tx1"/>
                          </a:solidFill>
                          <a:effectLst/>
                        </a:rPr>
                        <a:t>konusunda bir çalışma yaparak gerçekleşme değerlerine katkıda bulunmaları beklenmektedir. Performans değerinin %37,50 olarak gerçekleştiği görülmekte olup, mevcut gerçekleşme değeri ile yıl sonu hedeflenen değer arasındaki farkın dikkate alınmasıyla yıl sonunda hedefe ulaşılmasının mümkün olduğu değerlendirilmektedir.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929306459"/>
                  </a:ext>
                </a:extLst>
              </a:tr>
              <a:tr h="432340">
                <a:tc>
                  <a:txBody>
                    <a:bodyPr/>
                    <a:lstStyle/>
                    <a:p>
                      <a:pPr algn="just">
                        <a:lnSpc>
                          <a:spcPct val="115000"/>
                        </a:lnSpc>
                        <a:spcBef>
                          <a:spcPts val="1000"/>
                        </a:spcBef>
                        <a:spcAft>
                          <a:spcPts val="1000"/>
                        </a:spcAft>
                        <a:buNone/>
                      </a:pPr>
                      <a:r>
                        <a:rPr lang="tr-TR" sz="900" b="1" dirty="0">
                          <a:solidFill>
                            <a:schemeClr val="bg1"/>
                          </a:solidFill>
                          <a:effectLst/>
                        </a:rPr>
                        <a:t>PG1.5.4. Girişimcilik Konusunda Düzenlenen Etkinlik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lnSpc>
                          <a:spcPct val="115000"/>
                        </a:lnSpc>
                        <a:spcBef>
                          <a:spcPts val="1000"/>
                        </a:spcBef>
                        <a:spcAft>
                          <a:spcPts val="1000"/>
                        </a:spcAft>
                        <a:buNone/>
                      </a:pPr>
                      <a:r>
                        <a:rPr lang="tr-TR" sz="900" b="1" dirty="0">
                          <a:solidFill>
                            <a:schemeClr val="tx1"/>
                          </a:solidFill>
                          <a:effectLst/>
                        </a:rPr>
                        <a:t>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3">
                  <a:txBody>
                    <a:bodyPr/>
                    <a:lstStyle/>
                    <a:p>
                      <a:pPr algn="ctr">
                        <a:lnSpc>
                          <a:spcPct val="115000"/>
                        </a:lnSpc>
                        <a:spcBef>
                          <a:spcPts val="1000"/>
                        </a:spcBef>
                        <a:spcAft>
                          <a:spcPts val="1000"/>
                        </a:spcAft>
                        <a:buNone/>
                      </a:pPr>
                      <a:r>
                        <a:rPr lang="tr-TR" sz="900" b="1" dirty="0">
                          <a:solidFill>
                            <a:schemeClr val="tx1"/>
                          </a:solidFill>
                          <a:effectLst/>
                        </a:rPr>
                        <a:t>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dirty="0">
                          <a:solidFill>
                            <a:schemeClr val="tx1"/>
                          </a:solidFill>
                          <a:effectLst/>
                        </a:rPr>
                        <a:t>28</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lnSpc>
                          <a:spcPct val="115000"/>
                        </a:lnSpc>
                        <a:spcBef>
                          <a:spcPts val="1000"/>
                        </a:spcBef>
                        <a:spcAft>
                          <a:spcPts val="1000"/>
                        </a:spcAft>
                        <a:buNone/>
                      </a:pPr>
                      <a:r>
                        <a:rPr lang="tr-TR" sz="900" b="1" dirty="0">
                          <a:solidFill>
                            <a:schemeClr val="tx1"/>
                          </a:solidFill>
                          <a:effectLst/>
                        </a:rPr>
                        <a:t>10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a:txBody>
                    <a:bodyPr/>
                    <a:lstStyle/>
                    <a:p>
                      <a:pPr algn="ctr"/>
                      <a:r>
                        <a:rPr lang="tr-TR" sz="900" b="1" dirty="0">
                          <a:solidFill>
                            <a:schemeClr val="tx1"/>
                          </a:solidFill>
                          <a:effectLst/>
                        </a:rPr>
                        <a:t>-125,00</a:t>
                      </a:r>
                      <a:endParaRPr lang="tr-TR" dirty="0"/>
                    </a:p>
                  </a:txBody>
                  <a:tcPr marL="23382" marR="23382" marT="0" marB="0" anchor="ctr"/>
                </a:tc>
                <a:extLst>
                  <a:ext uri="{0D108BD9-81ED-4DB2-BD59-A6C34878D82A}">
                    <a16:rowId xmlns:a16="http://schemas.microsoft.com/office/drawing/2014/main" val="1304075193"/>
                  </a:ext>
                </a:extLst>
              </a:tr>
              <a:tr h="478048">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gridSpan="7">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ait gerçekleşme değerinin yıl sonu hedeflenen değerin altında olduğu görülmekte olup yıl içerisinde girişimcilik konusunda gerçekleştirilecek etkinlikler dikkate alındığında yıl sonunda ilgili gösterge hedefine kısmen ulaşılabileceği öngörülmektedir. Yıl sonuna kadar tüm akademik birimlerin </a:t>
                      </a:r>
                      <a:r>
                        <a:rPr lang="tr-TR" sz="900" b="1" dirty="0">
                          <a:solidFill>
                            <a:srgbClr val="FF0000"/>
                          </a:solidFill>
                          <a:effectLst/>
                          <a:highlight>
                            <a:srgbClr val="FFFF00"/>
                          </a:highlight>
                        </a:rPr>
                        <a:t>birim başına en az iki adet girişimcilik konusunda etkinlik </a:t>
                      </a:r>
                      <a:r>
                        <a:rPr lang="tr-TR" sz="900" b="1" dirty="0">
                          <a:solidFill>
                            <a:schemeClr val="tx1"/>
                          </a:solidFill>
                          <a:effectLst/>
                        </a:rPr>
                        <a:t>düzenlemesi durumunda gerçekleşme düzeyinin başarılı bir seviyeye taşınabileceği değerlendirilmiştir.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3382" marR="2338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461197282"/>
                  </a:ext>
                </a:extLst>
              </a:tr>
            </a:tbl>
          </a:graphicData>
        </a:graphic>
      </p:graphicFrame>
    </p:spTree>
    <p:extLst>
      <p:ext uri="{BB962C8B-B14F-4D97-AF65-F5344CB8AC3E}">
        <p14:creationId xmlns:p14="http://schemas.microsoft.com/office/powerpoint/2010/main" val="3187488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8A1699-21C5-3EE4-C72F-FBCCF13B329D}"/>
            </a:ext>
          </a:extLst>
        </p:cNvPr>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34CD69C6-5AAE-D811-D5BC-00EB8478D45B}"/>
              </a:ext>
            </a:extLst>
          </p:cNvPr>
          <p:cNvGraphicFramePr>
            <a:graphicFrameLocks noGrp="1"/>
          </p:cNvGraphicFramePr>
          <p:nvPr>
            <p:extLst>
              <p:ext uri="{D42A27DB-BD31-4B8C-83A1-F6EECF244321}">
                <p14:modId xmlns:p14="http://schemas.microsoft.com/office/powerpoint/2010/main" val="2673046655"/>
              </p:ext>
            </p:extLst>
          </p:nvPr>
        </p:nvGraphicFramePr>
        <p:xfrm>
          <a:off x="1087258" y="634798"/>
          <a:ext cx="10859762" cy="5588404"/>
        </p:xfrm>
        <a:graphic>
          <a:graphicData uri="http://schemas.openxmlformats.org/drawingml/2006/table">
            <a:tbl>
              <a:tblPr firstRow="1" firstCol="1" bandRow="1">
                <a:tableStyleId>{5C22544A-7EE6-4342-B048-85BDC9FD1C3A}</a:tableStyleId>
              </a:tblPr>
              <a:tblGrid>
                <a:gridCol w="3363609">
                  <a:extLst>
                    <a:ext uri="{9D8B030D-6E8A-4147-A177-3AD203B41FA5}">
                      <a16:colId xmlns:a16="http://schemas.microsoft.com/office/drawing/2014/main" val="2981830165"/>
                    </a:ext>
                  </a:extLst>
                </a:gridCol>
                <a:gridCol w="1015383">
                  <a:extLst>
                    <a:ext uri="{9D8B030D-6E8A-4147-A177-3AD203B41FA5}">
                      <a16:colId xmlns:a16="http://schemas.microsoft.com/office/drawing/2014/main" val="1467327175"/>
                    </a:ext>
                  </a:extLst>
                </a:gridCol>
                <a:gridCol w="1602079">
                  <a:extLst>
                    <a:ext uri="{9D8B030D-6E8A-4147-A177-3AD203B41FA5}">
                      <a16:colId xmlns:a16="http://schemas.microsoft.com/office/drawing/2014/main" val="1066202700"/>
                    </a:ext>
                  </a:extLst>
                </a:gridCol>
                <a:gridCol w="948541">
                  <a:extLst>
                    <a:ext uri="{9D8B030D-6E8A-4147-A177-3AD203B41FA5}">
                      <a16:colId xmlns:a16="http://schemas.microsoft.com/office/drawing/2014/main" val="3469403987"/>
                    </a:ext>
                  </a:extLst>
                </a:gridCol>
                <a:gridCol w="1988494">
                  <a:extLst>
                    <a:ext uri="{9D8B030D-6E8A-4147-A177-3AD203B41FA5}">
                      <a16:colId xmlns:a16="http://schemas.microsoft.com/office/drawing/2014/main" val="2860134498"/>
                    </a:ext>
                  </a:extLst>
                </a:gridCol>
                <a:gridCol w="1941656">
                  <a:extLst>
                    <a:ext uri="{9D8B030D-6E8A-4147-A177-3AD203B41FA5}">
                      <a16:colId xmlns:a16="http://schemas.microsoft.com/office/drawing/2014/main" val="4090216149"/>
                    </a:ext>
                  </a:extLst>
                </a:gridCol>
              </a:tblGrid>
              <a:tr h="246312">
                <a:tc>
                  <a:txBody>
                    <a:bodyPr/>
                    <a:lstStyle/>
                    <a:p>
                      <a:pPr algn="just">
                        <a:lnSpc>
                          <a:spcPct val="115000"/>
                        </a:lnSpc>
                        <a:spcBef>
                          <a:spcPts val="1000"/>
                        </a:spcBef>
                        <a:spcAft>
                          <a:spcPts val="1000"/>
                        </a:spcAft>
                        <a:buNone/>
                      </a:pPr>
                      <a:r>
                        <a:rPr lang="tr-TR" sz="900" dirty="0">
                          <a:solidFill>
                            <a:schemeClr val="bg1"/>
                          </a:solidFill>
                          <a:effectLst/>
                        </a:rPr>
                        <a:t>Amaç (A1)</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gridSpan="5">
                  <a:txBody>
                    <a:bodyPr/>
                    <a:lstStyle/>
                    <a:p>
                      <a:pPr algn="just">
                        <a:lnSpc>
                          <a:spcPct val="115000"/>
                        </a:lnSpc>
                        <a:spcBef>
                          <a:spcPts val="1000"/>
                        </a:spcBef>
                        <a:spcAft>
                          <a:spcPts val="1000"/>
                        </a:spcAft>
                        <a:buNone/>
                      </a:pPr>
                      <a:r>
                        <a:rPr lang="tr-TR" sz="900" dirty="0">
                          <a:solidFill>
                            <a:schemeClr val="bg1"/>
                          </a:solidFill>
                          <a:effectLst/>
                        </a:rPr>
                        <a:t>Eğitim – Öğretimin Kalitesini Artırmak Ve Sürdürülebilirliğini Sağlamak</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87580321"/>
                  </a:ext>
                </a:extLst>
              </a:tr>
              <a:tr h="263106">
                <a:tc>
                  <a:txBody>
                    <a:bodyPr/>
                    <a:lstStyle/>
                    <a:p>
                      <a:pPr algn="just">
                        <a:lnSpc>
                          <a:spcPct val="115000"/>
                        </a:lnSpc>
                        <a:spcBef>
                          <a:spcPts val="1000"/>
                        </a:spcBef>
                        <a:spcAft>
                          <a:spcPts val="1000"/>
                        </a:spcAft>
                        <a:buNone/>
                      </a:pPr>
                      <a:r>
                        <a:rPr lang="tr-TR" sz="900" dirty="0">
                          <a:solidFill>
                            <a:schemeClr val="bg1"/>
                          </a:solidFill>
                          <a:effectLst/>
                        </a:rPr>
                        <a:t>Hedef (H6)</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gridSpan="5">
                  <a:txBody>
                    <a:bodyPr/>
                    <a:lstStyle/>
                    <a:p>
                      <a:pPr algn="just">
                        <a:lnSpc>
                          <a:spcPct val="115000"/>
                        </a:lnSpc>
                        <a:spcBef>
                          <a:spcPts val="1000"/>
                        </a:spcBef>
                        <a:spcAft>
                          <a:spcPts val="1000"/>
                        </a:spcAft>
                        <a:buNone/>
                      </a:pPr>
                      <a:r>
                        <a:rPr lang="tr-TR" sz="900" b="1">
                          <a:solidFill>
                            <a:schemeClr val="tx1"/>
                          </a:solidFill>
                          <a:effectLst/>
                        </a:rPr>
                        <a:t>Öğretim Elemanlarının Eğitime Yönelik Bilgi, Beceri Ve Yetkinliğini Artırmak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811579409"/>
                  </a:ext>
                </a:extLst>
              </a:tr>
              <a:tr h="332615">
                <a:tc>
                  <a:txBody>
                    <a:bodyPr/>
                    <a:lstStyle/>
                    <a:p>
                      <a:pPr algn="just">
                        <a:lnSpc>
                          <a:spcPct val="115000"/>
                        </a:lnSpc>
                        <a:spcBef>
                          <a:spcPts val="1000"/>
                        </a:spcBef>
                        <a:spcAft>
                          <a:spcPts val="1000"/>
                        </a:spcAft>
                        <a:buNone/>
                      </a:pPr>
                      <a:r>
                        <a:rPr lang="tr-TR" sz="900">
                          <a:solidFill>
                            <a:schemeClr val="bg1"/>
                          </a:solidFill>
                          <a:effectLst/>
                        </a:rPr>
                        <a:t>H1.6 Performansı</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gridSpan="5">
                  <a:txBody>
                    <a:bodyPr/>
                    <a:lstStyle/>
                    <a:p>
                      <a:pPr algn="just">
                        <a:lnSpc>
                          <a:spcPct val="115000"/>
                        </a:lnSpc>
                        <a:spcBef>
                          <a:spcPts val="1000"/>
                        </a:spcBef>
                        <a:spcAft>
                          <a:spcPts val="1000"/>
                        </a:spcAft>
                        <a:buNone/>
                      </a:pPr>
                      <a:r>
                        <a:rPr lang="tr-TR" sz="900" b="1">
                          <a:solidFill>
                            <a:schemeClr val="tx1"/>
                          </a:solidFill>
                          <a:effectLst/>
                        </a:rPr>
                        <a:t>(PG1.6.1 Performansı x Hedefe Etkisi) + (PG1.6.2 Performansı x Hedefe Etkisi) + (PG1.6.3 Performansı x Hedefe Etkisi) = % 70,00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565702255"/>
                  </a:ext>
                </a:extLst>
              </a:tr>
              <a:tr h="257974">
                <a:tc>
                  <a:txBody>
                    <a:bodyPr/>
                    <a:lstStyle/>
                    <a:p>
                      <a:pPr algn="just">
                        <a:lnSpc>
                          <a:spcPct val="115000"/>
                        </a:lnSpc>
                        <a:spcBef>
                          <a:spcPts val="1000"/>
                        </a:spcBef>
                        <a:spcAft>
                          <a:spcPts val="1000"/>
                        </a:spcAft>
                        <a:buNone/>
                      </a:pPr>
                      <a:r>
                        <a:rPr lang="tr-TR" sz="900" dirty="0">
                          <a:solidFill>
                            <a:schemeClr val="bg1"/>
                          </a:solidFill>
                          <a:effectLst/>
                        </a:rPr>
                        <a:t>Sorumlu Birim</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gridSpan="5">
                  <a:txBody>
                    <a:bodyPr/>
                    <a:lstStyle/>
                    <a:p>
                      <a:pPr algn="just">
                        <a:lnSpc>
                          <a:spcPct val="115000"/>
                        </a:lnSpc>
                        <a:spcBef>
                          <a:spcPts val="1000"/>
                        </a:spcBef>
                        <a:spcAft>
                          <a:spcPts val="1000"/>
                        </a:spcAft>
                        <a:buNone/>
                      </a:pPr>
                      <a:r>
                        <a:rPr lang="tr-TR" sz="900" b="1">
                          <a:solidFill>
                            <a:schemeClr val="tx1"/>
                          </a:solidFill>
                          <a:effectLst/>
                        </a:rPr>
                        <a:t>Rektörlük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107694406"/>
                  </a:ext>
                </a:extLst>
              </a:tr>
              <a:tr h="951539">
                <a:tc>
                  <a:txBody>
                    <a:bodyPr/>
                    <a:lstStyle/>
                    <a:p>
                      <a:pPr algn="just">
                        <a:lnSpc>
                          <a:spcPct val="115000"/>
                        </a:lnSpc>
                        <a:spcBef>
                          <a:spcPts val="1000"/>
                        </a:spcBef>
                        <a:spcAft>
                          <a:spcPts val="1000"/>
                        </a:spcAft>
                        <a:buNone/>
                      </a:pPr>
                      <a:r>
                        <a:rPr lang="tr-TR" sz="900" dirty="0">
                          <a:solidFill>
                            <a:schemeClr val="bg1"/>
                          </a:solidFill>
                          <a:effectLst/>
                        </a:rPr>
                        <a:t>Performans Göstergesi</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İzleme Dönemindeki Yılsonu Hedeflenen Değer(2026)(B)</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r>
                        <a:rPr lang="tr-TR" sz="900" b="1">
                          <a:solidFill>
                            <a:schemeClr val="tx1"/>
                          </a:solidFill>
                          <a:effectLst/>
                        </a:rPr>
                        <a:t>İzleme Dönemindeki Gerçekleşme Değeri (C)</a:t>
                      </a:r>
                      <a:endParaRPr lang="tr-TR" b="1"/>
                    </a:p>
                  </a:txBody>
                  <a:tcPr marL="24755" marR="24755"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extLst>
                  <a:ext uri="{0D108BD9-81ED-4DB2-BD59-A6C34878D82A}">
                    <a16:rowId xmlns:a16="http://schemas.microsoft.com/office/drawing/2014/main" val="443705656"/>
                  </a:ext>
                </a:extLst>
              </a:tr>
              <a:tr h="555600">
                <a:tc>
                  <a:txBody>
                    <a:bodyPr/>
                    <a:lstStyle/>
                    <a:p>
                      <a:pPr algn="just">
                        <a:lnSpc>
                          <a:spcPct val="115000"/>
                        </a:lnSpc>
                        <a:spcBef>
                          <a:spcPts val="1000"/>
                        </a:spcBef>
                        <a:spcAft>
                          <a:spcPts val="1000"/>
                        </a:spcAft>
                        <a:buNone/>
                      </a:pPr>
                      <a:r>
                        <a:rPr lang="tr-TR" sz="900" dirty="0">
                          <a:solidFill>
                            <a:schemeClr val="bg1"/>
                          </a:solidFill>
                          <a:effectLst/>
                        </a:rPr>
                        <a:t>PG 1.6.1. Öğretim Elemanlarının Öğretim Becerilerinin Artmasına Yönelik Düzenlenen Etkinlik Sayısı (**)</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49</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58</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r>
                        <a:rPr lang="tr-TR" sz="900" b="1" dirty="0">
                          <a:solidFill>
                            <a:schemeClr val="tx1"/>
                          </a:solidFill>
                          <a:effectLst/>
                        </a:rPr>
                        <a:t>21</a:t>
                      </a:r>
                      <a:endParaRPr lang="tr-TR" b="1" dirty="0"/>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-311,11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extLst>
                  <a:ext uri="{0D108BD9-81ED-4DB2-BD59-A6C34878D82A}">
                    <a16:rowId xmlns:a16="http://schemas.microsoft.com/office/drawing/2014/main" val="2637959692"/>
                  </a:ext>
                </a:extLst>
              </a:tr>
              <a:tr h="758858">
                <a:tc>
                  <a:txBody>
                    <a:bodyPr/>
                    <a:lstStyle/>
                    <a:p>
                      <a:pPr algn="just">
                        <a:lnSpc>
                          <a:spcPct val="115000"/>
                        </a:lnSpc>
                        <a:spcBef>
                          <a:spcPts val="1000"/>
                        </a:spcBef>
                        <a:spcAft>
                          <a:spcPts val="1000"/>
                        </a:spcAft>
                        <a:buNone/>
                      </a:pPr>
                      <a:r>
                        <a:rPr lang="tr-TR" sz="900" dirty="0">
                          <a:solidFill>
                            <a:schemeClr val="bg1"/>
                          </a:solidFill>
                          <a:effectLst/>
                        </a:rPr>
                        <a:t>İzleme Dönemindeki Gerçekleştirilen İşlemlerin Açıklanması</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göstergenin performansı % -311,11 olarak hesaplanmıştır. Mevcut gerçekleşme değeri yıl sonu hedeflenen değerin altında olmakla birlikte, yılın ikinci yarısında öğretim elemanlarının öğretim becerilerinin geliştirilmesine yönelik gerçekleştirilecek etkinlikler dikkate alındığında yıl sonunda ilgili gösterge hedefine ulaşılabileceği öngörülmektedir.  </a:t>
                      </a:r>
                      <a:r>
                        <a:rPr lang="tr-TR" sz="900" b="1" dirty="0">
                          <a:solidFill>
                            <a:srgbClr val="FF0000"/>
                          </a:solidFill>
                          <a:effectLst/>
                          <a:highlight>
                            <a:srgbClr val="FFFF00"/>
                          </a:highlight>
                        </a:rPr>
                        <a:t>Tüm akademik birimler ile Personel Daire Başkanlığınca yıl sonuna kadar en az dört adet daha kapsam dahilinde etkinlik düzenlenmesi hedeflenerek çalışmalar planlanmalıdır.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877552941"/>
                  </a:ext>
                </a:extLst>
              </a:tr>
              <a:tr h="555600">
                <a:tc>
                  <a:txBody>
                    <a:bodyPr/>
                    <a:lstStyle/>
                    <a:p>
                      <a:pPr algn="just">
                        <a:lnSpc>
                          <a:spcPct val="115000"/>
                        </a:lnSpc>
                        <a:spcBef>
                          <a:spcPts val="1000"/>
                        </a:spcBef>
                        <a:spcAft>
                          <a:spcPts val="1000"/>
                        </a:spcAft>
                        <a:buNone/>
                      </a:pPr>
                      <a:r>
                        <a:rPr lang="tr-TR" sz="900" dirty="0">
                          <a:solidFill>
                            <a:schemeClr val="bg1"/>
                          </a:solidFill>
                          <a:effectLst/>
                        </a:rPr>
                        <a:t>PG 1.6.2. Öğretim Becerilerinin Artmasına Yönelik Etkinliklere Katılan Öğretim Elemanı Oranı (%) (**)</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35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r>
                        <a:rPr lang="tr-TR" sz="900" b="1" dirty="0">
                          <a:solidFill>
                            <a:schemeClr val="tx1"/>
                          </a:solidFill>
                          <a:effectLst/>
                        </a:rPr>
                        <a:t>40</a:t>
                      </a:r>
                      <a:endParaRPr lang="tr-TR" b="1" dirty="0"/>
                    </a:p>
                  </a:txBody>
                  <a:tcPr marL="24755" marR="24755" marT="0" marB="0" anchor="ctr"/>
                </a:tc>
                <a:tc>
                  <a:txBody>
                    <a:bodyPr/>
                    <a:lstStyle/>
                    <a:p>
                      <a:pPr algn="ctr"/>
                      <a:r>
                        <a:rPr lang="tr-TR" sz="900" b="1" dirty="0">
                          <a:solidFill>
                            <a:schemeClr val="tx1"/>
                          </a:solidFill>
                          <a:effectLst/>
                        </a:rPr>
                        <a:t>41,46</a:t>
                      </a:r>
                      <a:endParaRPr lang="tr-TR" b="1" dirty="0"/>
                    </a:p>
                  </a:txBody>
                  <a:tcPr marL="24755" marR="24755" marT="0" marB="0" anchor="ctr"/>
                </a:tc>
                <a:tc>
                  <a:txBody>
                    <a:bodyPr/>
                    <a:lstStyle/>
                    <a:p>
                      <a:pPr algn="ctr"/>
                      <a:r>
                        <a:rPr lang="tr-TR" sz="900" b="1" dirty="0">
                          <a:solidFill>
                            <a:schemeClr val="tx1"/>
                          </a:solidFill>
                          <a:effectLst/>
                        </a:rPr>
                        <a:t>129,20</a:t>
                      </a:r>
                      <a:endParaRPr lang="tr-TR" b="1" dirty="0"/>
                    </a:p>
                  </a:txBody>
                  <a:tcPr marL="24755" marR="24755" marT="0" marB="0" anchor="ctr"/>
                </a:tc>
                <a:extLst>
                  <a:ext uri="{0D108BD9-81ED-4DB2-BD59-A6C34878D82A}">
                    <a16:rowId xmlns:a16="http://schemas.microsoft.com/office/drawing/2014/main" val="1968507197"/>
                  </a:ext>
                </a:extLst>
              </a:tr>
              <a:tr h="555600">
                <a:tc>
                  <a:txBody>
                    <a:bodyPr/>
                    <a:lstStyle/>
                    <a:p>
                      <a:pPr algn="just">
                        <a:lnSpc>
                          <a:spcPct val="115000"/>
                        </a:lnSpc>
                        <a:spcBef>
                          <a:spcPts val="1000"/>
                        </a:spcBef>
                        <a:spcAft>
                          <a:spcPts val="1000"/>
                        </a:spcAft>
                        <a:buNone/>
                      </a:pPr>
                      <a:r>
                        <a:rPr lang="tr-TR" sz="900" dirty="0">
                          <a:solidFill>
                            <a:schemeClr val="bg1"/>
                          </a:solidFill>
                          <a:effectLst/>
                        </a:rPr>
                        <a:t>İzleme Dönemindeki Gerçekleştirilen İşlemlerin Açıklanması</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göstergenin gerçekleşme değerinin yıl sonu hedeflenen değerin üzerinde olduğu görülmekte olup, ilgili gösterge hedefine ulaşılmış ve hedef değer aşılmıştır.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887520311"/>
                  </a:ext>
                </a:extLst>
              </a:tr>
              <a:tr h="555600">
                <a:tc>
                  <a:txBody>
                    <a:bodyPr/>
                    <a:lstStyle/>
                    <a:p>
                      <a:pPr algn="just">
                        <a:lnSpc>
                          <a:spcPct val="115000"/>
                        </a:lnSpc>
                        <a:spcBef>
                          <a:spcPts val="1000"/>
                        </a:spcBef>
                        <a:spcAft>
                          <a:spcPts val="1000"/>
                        </a:spcAft>
                        <a:buNone/>
                      </a:pPr>
                      <a:r>
                        <a:rPr lang="tr-TR" sz="900" dirty="0">
                          <a:solidFill>
                            <a:schemeClr val="bg1"/>
                          </a:solidFill>
                          <a:effectLst/>
                        </a:rPr>
                        <a:t>PG 1.6.3. Yenilikçi Öğrenme Ve Ölçme-Değerlendirme Yöntemlerinin/Teknolojilerinin Kullanıldığı Ders Oranı (*)</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40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10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r>
                        <a:rPr lang="tr-TR" sz="900" b="1" dirty="0">
                          <a:solidFill>
                            <a:schemeClr val="tx1"/>
                          </a:solidFill>
                          <a:effectLst/>
                        </a:rPr>
                        <a:t>20</a:t>
                      </a:r>
                      <a:endParaRPr lang="tr-TR" b="1" dirty="0"/>
                    </a:p>
                  </a:txBody>
                  <a:tcPr marL="24755" marR="24755" marT="0" marB="0" anchor="ctr"/>
                </a:tc>
                <a:tc>
                  <a:txBody>
                    <a:bodyPr/>
                    <a:lstStyle/>
                    <a:p>
                      <a:pPr algn="ctr">
                        <a:lnSpc>
                          <a:spcPct val="115000"/>
                        </a:lnSpc>
                        <a:spcBef>
                          <a:spcPts val="1000"/>
                        </a:spcBef>
                        <a:spcAft>
                          <a:spcPts val="1000"/>
                        </a:spcAft>
                        <a:buNone/>
                      </a:pPr>
                      <a:r>
                        <a:rPr lang="tr-TR" sz="900" b="1" dirty="0">
                          <a:solidFill>
                            <a:schemeClr val="tx1"/>
                          </a:solidFill>
                          <a:effectLst/>
                        </a:rPr>
                        <a:t>34,50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a:txBody>
                    <a:bodyPr/>
                    <a:lstStyle/>
                    <a:p>
                      <a:pPr algn="ctr"/>
                      <a:r>
                        <a:rPr lang="tr-TR" sz="900" b="1" dirty="0">
                          <a:solidFill>
                            <a:schemeClr val="tx1"/>
                          </a:solidFill>
                          <a:effectLst/>
                        </a:rPr>
                        <a:t>245,00</a:t>
                      </a:r>
                      <a:endParaRPr lang="tr-TR" b="1" dirty="0"/>
                    </a:p>
                  </a:txBody>
                  <a:tcPr marL="24755" marR="24755" marT="0" marB="0" anchor="ctr"/>
                </a:tc>
                <a:extLst>
                  <a:ext uri="{0D108BD9-81ED-4DB2-BD59-A6C34878D82A}">
                    <a16:rowId xmlns:a16="http://schemas.microsoft.com/office/drawing/2014/main" val="1327308988"/>
                  </a:ext>
                </a:extLst>
              </a:tr>
              <a:tr h="555600">
                <a:tc>
                  <a:txBody>
                    <a:bodyPr/>
                    <a:lstStyle/>
                    <a:p>
                      <a:pPr algn="just">
                        <a:lnSpc>
                          <a:spcPct val="115000"/>
                        </a:lnSpc>
                        <a:spcBef>
                          <a:spcPts val="1000"/>
                        </a:spcBef>
                        <a:spcAft>
                          <a:spcPts val="1000"/>
                        </a:spcAft>
                        <a:buNone/>
                      </a:pPr>
                      <a:r>
                        <a:rPr lang="tr-TR" sz="900" dirty="0">
                          <a:solidFill>
                            <a:schemeClr val="bg1"/>
                          </a:solidFill>
                          <a:effectLst/>
                        </a:rPr>
                        <a:t>İzleme Dönemindeki Gerçekleştirilen İşlemlerin Açıklanması</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üzerinde olduğu görülmekte olup, ilgili gösterge hedefine ulaşılmış ve hedef değer aşılmıştır.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4755" marR="24755"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270915850"/>
                  </a:ext>
                </a:extLst>
              </a:tr>
            </a:tbl>
          </a:graphicData>
        </a:graphic>
      </p:graphicFrame>
    </p:spTree>
    <p:extLst>
      <p:ext uri="{BB962C8B-B14F-4D97-AF65-F5344CB8AC3E}">
        <p14:creationId xmlns:p14="http://schemas.microsoft.com/office/powerpoint/2010/main" val="2654238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D23856-7F30-9D7A-C63E-4C7A88F2772F}"/>
            </a:ext>
          </a:extLst>
        </p:cNvPr>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5DAF7AFC-4F0C-F18F-E103-C62F4597AE1F}"/>
              </a:ext>
            </a:extLst>
          </p:cNvPr>
          <p:cNvGraphicFramePr>
            <a:graphicFrameLocks noGrp="1"/>
          </p:cNvGraphicFramePr>
          <p:nvPr>
            <p:extLst>
              <p:ext uri="{D42A27DB-BD31-4B8C-83A1-F6EECF244321}">
                <p14:modId xmlns:p14="http://schemas.microsoft.com/office/powerpoint/2010/main" val="1871050612"/>
              </p:ext>
            </p:extLst>
          </p:nvPr>
        </p:nvGraphicFramePr>
        <p:xfrm>
          <a:off x="404212" y="940038"/>
          <a:ext cx="11081336" cy="5537674"/>
        </p:xfrm>
        <a:graphic>
          <a:graphicData uri="http://schemas.openxmlformats.org/drawingml/2006/table">
            <a:tbl>
              <a:tblPr firstRow="1" firstCol="1" bandRow="1">
                <a:tableStyleId>{5C22544A-7EE6-4342-B048-85BDC9FD1C3A}</a:tableStyleId>
              </a:tblPr>
              <a:tblGrid>
                <a:gridCol w="3017517">
                  <a:extLst>
                    <a:ext uri="{9D8B030D-6E8A-4147-A177-3AD203B41FA5}">
                      <a16:colId xmlns:a16="http://schemas.microsoft.com/office/drawing/2014/main" val="1222642546"/>
                    </a:ext>
                  </a:extLst>
                </a:gridCol>
                <a:gridCol w="986958">
                  <a:extLst>
                    <a:ext uri="{9D8B030D-6E8A-4147-A177-3AD203B41FA5}">
                      <a16:colId xmlns:a16="http://schemas.microsoft.com/office/drawing/2014/main" val="2008240828"/>
                    </a:ext>
                  </a:extLst>
                </a:gridCol>
                <a:gridCol w="1700071">
                  <a:extLst>
                    <a:ext uri="{9D8B030D-6E8A-4147-A177-3AD203B41FA5}">
                      <a16:colId xmlns:a16="http://schemas.microsoft.com/office/drawing/2014/main" val="652381610"/>
                    </a:ext>
                  </a:extLst>
                </a:gridCol>
                <a:gridCol w="1687977">
                  <a:extLst>
                    <a:ext uri="{9D8B030D-6E8A-4147-A177-3AD203B41FA5}">
                      <a16:colId xmlns:a16="http://schemas.microsoft.com/office/drawing/2014/main" val="424200"/>
                    </a:ext>
                  </a:extLst>
                </a:gridCol>
                <a:gridCol w="1818531">
                  <a:extLst>
                    <a:ext uri="{9D8B030D-6E8A-4147-A177-3AD203B41FA5}">
                      <a16:colId xmlns:a16="http://schemas.microsoft.com/office/drawing/2014/main" val="3309420913"/>
                    </a:ext>
                  </a:extLst>
                </a:gridCol>
                <a:gridCol w="1870282">
                  <a:extLst>
                    <a:ext uri="{9D8B030D-6E8A-4147-A177-3AD203B41FA5}">
                      <a16:colId xmlns:a16="http://schemas.microsoft.com/office/drawing/2014/main" val="349888777"/>
                    </a:ext>
                  </a:extLst>
                </a:gridCol>
              </a:tblGrid>
              <a:tr h="249139">
                <a:tc>
                  <a:txBody>
                    <a:bodyPr/>
                    <a:lstStyle/>
                    <a:p>
                      <a:pPr algn="just">
                        <a:lnSpc>
                          <a:spcPct val="115000"/>
                        </a:lnSpc>
                        <a:spcBef>
                          <a:spcPts val="1000"/>
                        </a:spcBef>
                        <a:spcAft>
                          <a:spcPts val="1000"/>
                        </a:spcAft>
                        <a:buNone/>
                      </a:pPr>
                      <a:r>
                        <a:rPr lang="tr-TR" sz="900" dirty="0">
                          <a:solidFill>
                            <a:schemeClr val="bg1"/>
                          </a:solidFill>
                          <a:effectLst/>
                        </a:rPr>
                        <a:t>Amaç (A2)</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gridSpan="5">
                  <a:txBody>
                    <a:bodyPr/>
                    <a:lstStyle/>
                    <a:p>
                      <a:pPr algn="just">
                        <a:lnSpc>
                          <a:spcPct val="115000"/>
                        </a:lnSpc>
                        <a:spcBef>
                          <a:spcPts val="1000"/>
                        </a:spcBef>
                        <a:spcAft>
                          <a:spcPts val="1000"/>
                        </a:spcAft>
                        <a:buNone/>
                      </a:pPr>
                      <a:r>
                        <a:rPr lang="tr-TR" sz="900" dirty="0">
                          <a:solidFill>
                            <a:schemeClr val="bg1"/>
                          </a:solidFill>
                          <a:effectLst/>
                        </a:rPr>
                        <a:t>Özgün Değer Katan Bilimsel Araştırmaların Niteliğini Ve Niceliğini Artırmak</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35429946"/>
                  </a:ext>
                </a:extLst>
              </a:tr>
              <a:tr h="185864">
                <a:tc>
                  <a:txBody>
                    <a:bodyPr/>
                    <a:lstStyle/>
                    <a:p>
                      <a:pPr algn="just">
                        <a:lnSpc>
                          <a:spcPct val="115000"/>
                        </a:lnSpc>
                        <a:spcBef>
                          <a:spcPts val="1000"/>
                        </a:spcBef>
                        <a:spcAft>
                          <a:spcPts val="1000"/>
                        </a:spcAft>
                        <a:buNone/>
                      </a:pPr>
                      <a:r>
                        <a:rPr lang="tr-TR" sz="900" dirty="0">
                          <a:solidFill>
                            <a:schemeClr val="bg1"/>
                          </a:solidFill>
                          <a:effectLst/>
                        </a:rPr>
                        <a:t>Hedef (H2)</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Öğretim Elemanlarının Araştırmaya Yönelik Bilgi, Beceri Ve Yetkinliğini Artırmak</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65325052"/>
                  </a:ext>
                </a:extLst>
              </a:tr>
              <a:tr h="234967">
                <a:tc>
                  <a:txBody>
                    <a:bodyPr/>
                    <a:lstStyle/>
                    <a:p>
                      <a:pPr algn="just">
                        <a:lnSpc>
                          <a:spcPct val="115000"/>
                        </a:lnSpc>
                        <a:spcBef>
                          <a:spcPts val="1000"/>
                        </a:spcBef>
                        <a:spcAft>
                          <a:spcPts val="1000"/>
                        </a:spcAft>
                        <a:buNone/>
                      </a:pPr>
                      <a:r>
                        <a:rPr lang="tr-TR" sz="900">
                          <a:solidFill>
                            <a:schemeClr val="bg1"/>
                          </a:solidFill>
                          <a:effectLst/>
                        </a:rPr>
                        <a:t>H2.2 Performansı</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gridSpan="5">
                  <a:txBody>
                    <a:bodyPr/>
                    <a:lstStyle/>
                    <a:p>
                      <a:pPr algn="just">
                        <a:lnSpc>
                          <a:spcPct val="115000"/>
                        </a:lnSpc>
                        <a:spcBef>
                          <a:spcPts val="1000"/>
                        </a:spcBef>
                        <a:spcAft>
                          <a:spcPts val="1000"/>
                        </a:spcAft>
                        <a:buNone/>
                      </a:pPr>
                      <a:r>
                        <a:rPr lang="tr-TR" sz="900" b="1">
                          <a:solidFill>
                            <a:schemeClr val="tx1"/>
                          </a:solidFill>
                          <a:effectLst/>
                        </a:rPr>
                        <a:t>(PG2.2.1 Performansı x Hedefe Etkisi) + (PG2.2.2 Performansı x Hedefe Etkisi) +(PG2.2.3 Performansı x Hedefe Etkisi) = % 53,57</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04075579"/>
                  </a:ext>
                </a:extLst>
              </a:tr>
              <a:tr h="182240">
                <a:tc>
                  <a:txBody>
                    <a:bodyPr/>
                    <a:lstStyle/>
                    <a:p>
                      <a:pPr algn="just">
                        <a:lnSpc>
                          <a:spcPct val="115000"/>
                        </a:lnSpc>
                        <a:spcBef>
                          <a:spcPts val="1000"/>
                        </a:spcBef>
                        <a:spcAft>
                          <a:spcPts val="1000"/>
                        </a:spcAft>
                        <a:buNone/>
                      </a:pPr>
                      <a:r>
                        <a:rPr lang="tr-TR" sz="900" dirty="0">
                          <a:solidFill>
                            <a:schemeClr val="bg1"/>
                          </a:solidFill>
                          <a:effectLst/>
                        </a:rPr>
                        <a:t>Sorumlu Birim</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gridSpan="5">
                  <a:txBody>
                    <a:bodyPr/>
                    <a:lstStyle/>
                    <a:p>
                      <a:pPr algn="just">
                        <a:lnSpc>
                          <a:spcPct val="115000"/>
                        </a:lnSpc>
                        <a:spcBef>
                          <a:spcPts val="1000"/>
                        </a:spcBef>
                        <a:spcAft>
                          <a:spcPts val="1000"/>
                        </a:spcAft>
                        <a:buNone/>
                      </a:pPr>
                      <a:r>
                        <a:rPr lang="tr-TR" sz="900" b="1">
                          <a:solidFill>
                            <a:schemeClr val="tx1"/>
                          </a:solidFill>
                          <a:effectLst/>
                        </a:rPr>
                        <a:t>Tüm Akademik Birimler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640223626"/>
                  </a:ext>
                </a:extLst>
              </a:tr>
              <a:tr h="985925">
                <a:tc>
                  <a:txBody>
                    <a:bodyPr/>
                    <a:lstStyle/>
                    <a:p>
                      <a:pPr algn="just">
                        <a:lnSpc>
                          <a:spcPct val="115000"/>
                        </a:lnSpc>
                        <a:spcBef>
                          <a:spcPts val="1000"/>
                        </a:spcBef>
                        <a:spcAft>
                          <a:spcPts val="1000"/>
                        </a:spcAft>
                        <a:buNone/>
                      </a:pPr>
                      <a:r>
                        <a:rPr lang="tr-TR" sz="900" dirty="0">
                          <a:solidFill>
                            <a:schemeClr val="bg1"/>
                          </a:solidFill>
                          <a:effectLst/>
                        </a:rPr>
                        <a:t>Performans Göstergesi</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Hedefe Etkisi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r>
                        <a:rPr lang="tr-TR" sz="900" b="1">
                          <a:solidFill>
                            <a:schemeClr val="tx1"/>
                          </a:solidFill>
                          <a:effectLst/>
                        </a:rPr>
                        <a:t>İzleme Dönemindeki Gerçekleşme Değeri (C)</a:t>
                      </a:r>
                      <a:endParaRPr lang="tr-TR" sz="900" b="1">
                        <a:solidFill>
                          <a:schemeClr val="tx1"/>
                        </a:solidFill>
                      </a:endParaRPr>
                    </a:p>
                  </a:txBody>
                  <a:tcPr marL="32727" marR="32727"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extLst>
                  <a:ext uri="{0D108BD9-81ED-4DB2-BD59-A6C34878D82A}">
                    <a16:rowId xmlns:a16="http://schemas.microsoft.com/office/drawing/2014/main" val="4289370119"/>
                  </a:ext>
                </a:extLst>
              </a:tr>
              <a:tr h="783200">
                <a:tc>
                  <a:txBody>
                    <a:bodyPr/>
                    <a:lstStyle/>
                    <a:p>
                      <a:pPr algn="just">
                        <a:lnSpc>
                          <a:spcPct val="115000"/>
                        </a:lnSpc>
                        <a:spcBef>
                          <a:spcPts val="1000"/>
                        </a:spcBef>
                        <a:spcAft>
                          <a:spcPts val="1000"/>
                        </a:spcAft>
                        <a:buNone/>
                      </a:pPr>
                      <a:r>
                        <a:rPr lang="tr-TR" sz="900" dirty="0">
                          <a:solidFill>
                            <a:schemeClr val="bg1"/>
                          </a:solidFill>
                          <a:effectLst/>
                        </a:rPr>
                        <a:t>PG 2.2.1. Proje Yazma, Araştırma Yönetimi, Makale Yazma, İş Birliği, Ortak Olma/Ortak Bulma, Fikri Mülkiyet Hakları, Lisanslama, Ticarileşme, Açık Erişim/Bilim, Araştırma Etiği, Girişimcilik Ve Yenilikçilik Vb. İle İlgili Düzenlenen/Gerçekleştirilen Etkinlik Sayısı (**)</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25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10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17</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r>
                        <a:rPr lang="tr-TR" sz="900" b="1" dirty="0">
                          <a:solidFill>
                            <a:schemeClr val="tx1"/>
                          </a:solidFill>
                          <a:effectLst/>
                        </a:rPr>
                        <a:t>11</a:t>
                      </a:r>
                      <a:endParaRPr lang="tr-TR" sz="900" b="1" dirty="0">
                        <a:solidFill>
                          <a:schemeClr val="tx1"/>
                        </a:solidFill>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14,29</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extLst>
                  <a:ext uri="{0D108BD9-81ED-4DB2-BD59-A6C34878D82A}">
                    <a16:rowId xmlns:a16="http://schemas.microsoft.com/office/drawing/2014/main" val="1371934133"/>
                  </a:ext>
                </a:extLst>
              </a:tr>
              <a:tr h="624607">
                <a:tc>
                  <a:txBody>
                    <a:bodyPr/>
                    <a:lstStyle/>
                    <a:p>
                      <a:pPr algn="just">
                        <a:lnSpc>
                          <a:spcPct val="115000"/>
                        </a:lnSpc>
                        <a:spcBef>
                          <a:spcPts val="1000"/>
                        </a:spcBef>
                        <a:spcAft>
                          <a:spcPts val="1000"/>
                        </a:spcAft>
                        <a:buNone/>
                      </a:pPr>
                      <a:r>
                        <a:rPr lang="tr-TR" sz="900" dirty="0">
                          <a:solidFill>
                            <a:schemeClr val="bg1"/>
                          </a:solidFill>
                          <a:effectLst/>
                        </a:rPr>
                        <a:t>İzleme Dönemindeki Gerçekleştirilen İşlemlerin Açıklanması</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değere yaklaşmış olduğu görülmekte olup yıl içerisinde gerçekleştirilmesi planlanan etkinlikler de dikkate alındığında yıl sonunda ilgili gösterge hedefine ulaşılabileceği öngörülmektedir. </a:t>
                      </a:r>
                      <a:r>
                        <a:rPr lang="tr-TR" sz="900" b="1" dirty="0">
                          <a:solidFill>
                            <a:srgbClr val="FF0000"/>
                          </a:solidFill>
                          <a:effectLst/>
                          <a:highlight>
                            <a:srgbClr val="FFFF00"/>
                          </a:highlight>
                        </a:rPr>
                        <a:t>Birimlerimizin yıl sonuna kadar kapsam dahilinde etkinlik planlamalarını yapmaları önem arz etmektedir.</a:t>
                      </a:r>
                      <a:r>
                        <a:rPr lang="tr-TR" sz="900" b="1" dirty="0">
                          <a:solidFill>
                            <a:schemeClr val="tx1"/>
                          </a:solidFill>
                          <a:effectLst/>
                          <a:highlight>
                            <a:srgbClr val="FFFF00"/>
                          </a:highlight>
                        </a:rPr>
                        <a:t> </a:t>
                      </a:r>
                      <a:r>
                        <a:rPr lang="tr-TR" sz="900" b="1" dirty="0">
                          <a:solidFill>
                            <a:srgbClr val="FF0000"/>
                          </a:solidFill>
                          <a:effectLst/>
                          <a:highlight>
                            <a:srgbClr val="FFFF00"/>
                          </a:highlight>
                        </a:rPr>
                        <a:t>Proje Ofisi Koordinatörlüğü ve akademik birimlerimizin işbirliği ile hedef gerçekleşmesinde sorun yaşanmayacağı değerlendirilmektedir.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824580717"/>
                  </a:ext>
                </a:extLst>
              </a:tr>
              <a:tr h="941794">
                <a:tc>
                  <a:txBody>
                    <a:bodyPr/>
                    <a:lstStyle/>
                    <a:p>
                      <a:pPr algn="just">
                        <a:lnSpc>
                          <a:spcPct val="115000"/>
                        </a:lnSpc>
                        <a:spcBef>
                          <a:spcPts val="1000"/>
                        </a:spcBef>
                        <a:spcAft>
                          <a:spcPts val="1000"/>
                        </a:spcAft>
                        <a:buNone/>
                      </a:pPr>
                      <a:r>
                        <a:rPr lang="tr-TR" sz="900" dirty="0">
                          <a:solidFill>
                            <a:schemeClr val="bg1"/>
                          </a:solidFill>
                          <a:effectLst/>
                        </a:rPr>
                        <a:t>PG 2.2.2. Proje Yazma, Araştırma Yönetimi, Makale Yazma, İş Birliği, Ortak Olma/Ortak Bulma Fikri Mülkiyet Hakları, Lisanslama, Ticarileşme, Açık Erişim/Bilim, Araştırma Etiği, Girişimcilik Ve Yenilikçilik Vb. İle İlgili Düzenlenen/Gerçekleştirilen Etkinliklere Öğretim Elemanı Başına Katılım Sayısı (**)</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25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0,25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r>
                        <a:rPr lang="tr-TR" sz="900" b="1" dirty="0">
                          <a:solidFill>
                            <a:schemeClr val="tx1"/>
                          </a:solidFill>
                          <a:effectLst/>
                        </a:rPr>
                        <a:t>0,35</a:t>
                      </a:r>
                      <a:endParaRPr lang="tr-TR" sz="900" b="1" dirty="0">
                        <a:solidFill>
                          <a:schemeClr val="tx1"/>
                        </a:solidFill>
                      </a:endParaRPr>
                    </a:p>
                  </a:txBody>
                  <a:tcPr marL="32727" marR="32727" marT="0" marB="0" anchor="ctr"/>
                </a:tc>
                <a:tc>
                  <a:txBody>
                    <a:bodyPr/>
                    <a:lstStyle/>
                    <a:p>
                      <a:pPr algn="ctr"/>
                      <a:r>
                        <a:rPr lang="tr-TR" sz="900" b="1" dirty="0">
                          <a:solidFill>
                            <a:schemeClr val="tx1"/>
                          </a:solidFill>
                          <a:effectLst/>
                        </a:rPr>
                        <a:t>0,10</a:t>
                      </a:r>
                      <a:endParaRPr lang="tr-TR" sz="900" b="1" dirty="0">
                        <a:solidFill>
                          <a:schemeClr val="tx1"/>
                        </a:solidFill>
                      </a:endParaRPr>
                    </a:p>
                  </a:txBody>
                  <a:tcPr marL="32727" marR="32727" marT="0" marB="0" anchor="ctr"/>
                </a:tc>
                <a:tc>
                  <a:txBody>
                    <a:bodyPr/>
                    <a:lstStyle/>
                    <a:p>
                      <a:pPr algn="ctr"/>
                      <a:r>
                        <a:rPr lang="tr-TR" sz="900" b="1" dirty="0">
                          <a:solidFill>
                            <a:schemeClr val="tx1"/>
                          </a:solidFill>
                          <a:effectLst/>
                        </a:rPr>
                        <a:t>-150,00</a:t>
                      </a:r>
                      <a:endParaRPr lang="tr-TR" sz="900" b="1" dirty="0">
                        <a:solidFill>
                          <a:schemeClr val="tx1"/>
                        </a:solidFill>
                      </a:endParaRPr>
                    </a:p>
                  </a:txBody>
                  <a:tcPr marL="32727" marR="32727" marT="0" marB="0" anchor="ctr"/>
                </a:tc>
                <a:extLst>
                  <a:ext uri="{0D108BD9-81ED-4DB2-BD59-A6C34878D82A}">
                    <a16:rowId xmlns:a16="http://schemas.microsoft.com/office/drawing/2014/main" val="900710019"/>
                  </a:ext>
                </a:extLst>
              </a:tr>
              <a:tr h="624607">
                <a:tc>
                  <a:txBody>
                    <a:bodyPr/>
                    <a:lstStyle/>
                    <a:p>
                      <a:pPr algn="just">
                        <a:lnSpc>
                          <a:spcPct val="115000"/>
                        </a:lnSpc>
                        <a:spcBef>
                          <a:spcPts val="1000"/>
                        </a:spcBef>
                        <a:spcAft>
                          <a:spcPts val="1000"/>
                        </a:spcAft>
                        <a:buNone/>
                      </a:pPr>
                      <a:r>
                        <a:rPr lang="tr-TR" sz="900" dirty="0">
                          <a:solidFill>
                            <a:schemeClr val="bg1"/>
                          </a:solidFill>
                          <a:effectLst/>
                        </a:rPr>
                        <a:t>İzleme Dönemindeki Gerçekleştirilen İşlemlerin Açıklanması</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yıl içerisinde düzenlenecek etkinliklerin devam etmesi ve öğretim elemanlarının söz konusu etkinliklere katılımının artırılmasıyla yıl sonunda ilgili gösterge hedefine kısmen ulaşılabileceği öngörülmektedir. </a:t>
                      </a:r>
                      <a:r>
                        <a:rPr lang="tr-TR" sz="900" b="1" dirty="0">
                          <a:solidFill>
                            <a:srgbClr val="FF0000"/>
                          </a:solidFill>
                          <a:effectLst/>
                          <a:highlight>
                            <a:srgbClr val="FFFF00"/>
                          </a:highlight>
                        </a:rPr>
                        <a:t>Kapsam dahilindeki etkinliklere öğretim elemanlarının katılımı teşvik edilmeli, her öğretim elemanının en az bir etkinliğe katılmış olmasının sağlanmalıdır. Proje Ofisi Koordinatörlüğü ve akademik birimlerimizin işbirliği ile hedef gerçekleşmesinde sorun yaşanmayacağı değerlendirilmektedir.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550340061"/>
                  </a:ext>
                </a:extLst>
              </a:tr>
              <a:tr h="329546">
                <a:tc>
                  <a:txBody>
                    <a:bodyPr/>
                    <a:lstStyle/>
                    <a:p>
                      <a:pPr algn="just">
                        <a:lnSpc>
                          <a:spcPct val="115000"/>
                        </a:lnSpc>
                        <a:spcBef>
                          <a:spcPts val="1000"/>
                        </a:spcBef>
                        <a:spcAft>
                          <a:spcPts val="1000"/>
                        </a:spcAft>
                        <a:buNone/>
                      </a:pPr>
                      <a:r>
                        <a:rPr lang="tr-TR" sz="900" dirty="0">
                          <a:solidFill>
                            <a:schemeClr val="bg1"/>
                          </a:solidFill>
                          <a:effectLst/>
                        </a:rPr>
                        <a:t>PG 2.2.3. Program Başına Düzenlenen Bölüm Seminerlerinin Sayısı (**)</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50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lnSpc>
                          <a:spcPct val="115000"/>
                        </a:lnSpc>
                        <a:spcBef>
                          <a:spcPts val="1000"/>
                        </a:spcBef>
                        <a:spcAft>
                          <a:spcPts val="1000"/>
                        </a:spcAft>
                        <a:buNone/>
                      </a:pPr>
                      <a:r>
                        <a:rPr lang="tr-TR" sz="900" b="1" dirty="0">
                          <a:solidFill>
                            <a:schemeClr val="tx1"/>
                          </a:solidFill>
                          <a:effectLst/>
                        </a:rPr>
                        <a:t>0,80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a:txBody>
                    <a:bodyPr/>
                    <a:lstStyle/>
                    <a:p>
                      <a:pPr algn="ctr"/>
                      <a:r>
                        <a:rPr lang="tr-TR" sz="900" b="1" dirty="0">
                          <a:solidFill>
                            <a:schemeClr val="tx1"/>
                          </a:solidFill>
                          <a:effectLst/>
                        </a:rPr>
                        <a:t>1,15</a:t>
                      </a:r>
                      <a:endParaRPr lang="tr-TR" sz="900" b="1" dirty="0">
                        <a:solidFill>
                          <a:schemeClr val="tx1"/>
                        </a:solidFill>
                      </a:endParaRPr>
                    </a:p>
                  </a:txBody>
                  <a:tcPr marL="32727" marR="32727" marT="0" marB="0" anchor="ctr"/>
                </a:tc>
                <a:tc>
                  <a:txBody>
                    <a:bodyPr/>
                    <a:lstStyle/>
                    <a:p>
                      <a:pPr algn="ctr"/>
                      <a:r>
                        <a:rPr lang="tr-TR" sz="900" b="1" dirty="0">
                          <a:solidFill>
                            <a:schemeClr val="tx1"/>
                          </a:solidFill>
                          <a:effectLst/>
                        </a:rPr>
                        <a:t>1,16</a:t>
                      </a:r>
                      <a:endParaRPr lang="tr-TR" sz="900" b="1" dirty="0">
                        <a:solidFill>
                          <a:schemeClr val="tx1"/>
                        </a:solidFill>
                      </a:endParaRPr>
                    </a:p>
                  </a:txBody>
                  <a:tcPr marL="32727" marR="32727" marT="0" marB="0" anchor="ctr"/>
                </a:tc>
                <a:tc>
                  <a:txBody>
                    <a:bodyPr/>
                    <a:lstStyle/>
                    <a:p>
                      <a:pPr algn="ctr"/>
                      <a:r>
                        <a:rPr lang="tr-TR" sz="900" b="1" dirty="0">
                          <a:solidFill>
                            <a:schemeClr val="tx1"/>
                          </a:solidFill>
                          <a:effectLst/>
                        </a:rPr>
                        <a:t>102,86</a:t>
                      </a:r>
                      <a:endParaRPr lang="tr-TR" sz="900" b="1" dirty="0">
                        <a:solidFill>
                          <a:schemeClr val="tx1"/>
                        </a:solidFill>
                      </a:endParaRPr>
                    </a:p>
                  </a:txBody>
                  <a:tcPr marL="32727" marR="32727" marT="0" marB="0" anchor="ctr"/>
                </a:tc>
                <a:extLst>
                  <a:ext uri="{0D108BD9-81ED-4DB2-BD59-A6C34878D82A}">
                    <a16:rowId xmlns:a16="http://schemas.microsoft.com/office/drawing/2014/main" val="1730048482"/>
                  </a:ext>
                </a:extLst>
              </a:tr>
              <a:tr h="395785">
                <a:tc>
                  <a:txBody>
                    <a:bodyPr/>
                    <a:lstStyle/>
                    <a:p>
                      <a:pPr algn="just">
                        <a:lnSpc>
                          <a:spcPct val="115000"/>
                        </a:lnSpc>
                        <a:spcBef>
                          <a:spcPts val="1000"/>
                        </a:spcBef>
                        <a:spcAft>
                          <a:spcPts val="1000"/>
                        </a:spcAft>
                        <a:buNone/>
                      </a:pPr>
                      <a:r>
                        <a:rPr lang="tr-TR" sz="900" dirty="0">
                          <a:solidFill>
                            <a:schemeClr val="bg1"/>
                          </a:solidFill>
                          <a:effectLst/>
                        </a:rPr>
                        <a:t>İzleme Dönemindeki Gerçekleştirilen İşlemlerin Açıklanması</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 aşılmış olduğu görülmekte olup yıl içerisinde gerçekleştirilecek ilave seminerler doğrultusunda ilgili gösterge hedefinin yıl sonunda daha yüksek seviyede olacağı değerlendirilmektedir.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2727" marR="3272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935252061"/>
                  </a:ext>
                </a:extLst>
              </a:tr>
            </a:tbl>
          </a:graphicData>
        </a:graphic>
      </p:graphicFrame>
    </p:spTree>
    <p:extLst>
      <p:ext uri="{BB962C8B-B14F-4D97-AF65-F5344CB8AC3E}">
        <p14:creationId xmlns:p14="http://schemas.microsoft.com/office/powerpoint/2010/main" val="323311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22C272-177D-461D-3DA1-A229E4F3D585}"/>
            </a:ext>
          </a:extLst>
        </p:cNvPr>
        <p:cNvGrpSpPr/>
        <p:nvPr/>
      </p:nvGrpSpPr>
      <p:grpSpPr>
        <a:xfrm>
          <a:off x="0" y="0"/>
          <a:ext cx="0" cy="0"/>
          <a:chOff x="0" y="0"/>
          <a:chExt cx="0" cy="0"/>
        </a:xfrm>
      </p:grpSpPr>
      <p:graphicFrame>
        <p:nvGraphicFramePr>
          <p:cNvPr id="4" name="Tablo 3">
            <a:extLst>
              <a:ext uri="{FF2B5EF4-FFF2-40B4-BE49-F238E27FC236}">
                <a16:creationId xmlns:a16="http://schemas.microsoft.com/office/drawing/2014/main" id="{2EA1398D-3938-A11A-2A76-BB2A5156F35C}"/>
              </a:ext>
            </a:extLst>
          </p:cNvPr>
          <p:cNvGraphicFramePr>
            <a:graphicFrameLocks noGrp="1"/>
          </p:cNvGraphicFramePr>
          <p:nvPr>
            <p:extLst>
              <p:ext uri="{D42A27DB-BD31-4B8C-83A1-F6EECF244321}">
                <p14:modId xmlns:p14="http://schemas.microsoft.com/office/powerpoint/2010/main" val="782672282"/>
              </p:ext>
            </p:extLst>
          </p:nvPr>
        </p:nvGraphicFramePr>
        <p:xfrm>
          <a:off x="321970" y="290557"/>
          <a:ext cx="11650687" cy="5315484"/>
        </p:xfrm>
        <a:graphic>
          <a:graphicData uri="http://schemas.openxmlformats.org/drawingml/2006/table">
            <a:tbl>
              <a:tblPr firstRow="1" firstCol="1" bandRow="1">
                <a:tableStyleId>{5C22544A-7EE6-4342-B048-85BDC9FD1C3A}</a:tableStyleId>
              </a:tblPr>
              <a:tblGrid>
                <a:gridCol w="2860077">
                  <a:extLst>
                    <a:ext uri="{9D8B030D-6E8A-4147-A177-3AD203B41FA5}">
                      <a16:colId xmlns:a16="http://schemas.microsoft.com/office/drawing/2014/main" val="11491515"/>
                    </a:ext>
                  </a:extLst>
                </a:gridCol>
                <a:gridCol w="1048228">
                  <a:extLst>
                    <a:ext uri="{9D8B030D-6E8A-4147-A177-3AD203B41FA5}">
                      <a16:colId xmlns:a16="http://schemas.microsoft.com/office/drawing/2014/main" val="3060549369"/>
                    </a:ext>
                  </a:extLst>
                </a:gridCol>
                <a:gridCol w="1870206">
                  <a:extLst>
                    <a:ext uri="{9D8B030D-6E8A-4147-A177-3AD203B41FA5}">
                      <a16:colId xmlns:a16="http://schemas.microsoft.com/office/drawing/2014/main" val="1296170760"/>
                    </a:ext>
                  </a:extLst>
                </a:gridCol>
                <a:gridCol w="2121198">
                  <a:extLst>
                    <a:ext uri="{9D8B030D-6E8A-4147-A177-3AD203B41FA5}">
                      <a16:colId xmlns:a16="http://schemas.microsoft.com/office/drawing/2014/main" val="3308371920"/>
                    </a:ext>
                  </a:extLst>
                </a:gridCol>
                <a:gridCol w="1704072">
                  <a:extLst>
                    <a:ext uri="{9D8B030D-6E8A-4147-A177-3AD203B41FA5}">
                      <a16:colId xmlns:a16="http://schemas.microsoft.com/office/drawing/2014/main" val="1896247599"/>
                    </a:ext>
                  </a:extLst>
                </a:gridCol>
                <a:gridCol w="2046906">
                  <a:extLst>
                    <a:ext uri="{9D8B030D-6E8A-4147-A177-3AD203B41FA5}">
                      <a16:colId xmlns:a16="http://schemas.microsoft.com/office/drawing/2014/main" val="1193040942"/>
                    </a:ext>
                  </a:extLst>
                </a:gridCol>
              </a:tblGrid>
              <a:tr h="323528">
                <a:tc>
                  <a:txBody>
                    <a:bodyPr/>
                    <a:lstStyle/>
                    <a:p>
                      <a:pPr algn="just">
                        <a:lnSpc>
                          <a:spcPct val="115000"/>
                        </a:lnSpc>
                        <a:spcBef>
                          <a:spcPts val="1000"/>
                        </a:spcBef>
                        <a:spcAft>
                          <a:spcPts val="1000"/>
                        </a:spcAft>
                        <a:buNone/>
                      </a:pPr>
                      <a:r>
                        <a:rPr lang="tr-TR" sz="900" b="1" dirty="0">
                          <a:solidFill>
                            <a:schemeClr val="bg1"/>
                          </a:solidFill>
                          <a:effectLst/>
                        </a:rPr>
                        <a:t>Amaç (A2)</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Özgün Değer Katan Bilimsel Araştırmaların Niteliğini Ve Niceliğini Arttırmak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959949142"/>
                  </a:ext>
                </a:extLst>
              </a:tr>
              <a:tr h="163082">
                <a:tc>
                  <a:txBody>
                    <a:bodyPr/>
                    <a:lstStyle/>
                    <a:p>
                      <a:pPr algn="just">
                        <a:lnSpc>
                          <a:spcPct val="115000"/>
                        </a:lnSpc>
                        <a:spcBef>
                          <a:spcPts val="1000"/>
                        </a:spcBef>
                        <a:spcAft>
                          <a:spcPts val="1000"/>
                        </a:spcAft>
                        <a:buNone/>
                      </a:pPr>
                      <a:r>
                        <a:rPr lang="tr-TR" sz="900" b="1" dirty="0">
                          <a:solidFill>
                            <a:schemeClr val="bg1"/>
                          </a:solidFill>
                          <a:effectLst/>
                        </a:rPr>
                        <a:t>Hedef (H3)</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gridSpan="5">
                  <a:txBody>
                    <a:bodyPr/>
                    <a:lstStyle/>
                    <a:p>
                      <a:pPr algn="just">
                        <a:lnSpc>
                          <a:spcPct val="115000"/>
                        </a:lnSpc>
                        <a:spcBef>
                          <a:spcPts val="1000"/>
                        </a:spcBef>
                        <a:spcAft>
                          <a:spcPts val="1000"/>
                        </a:spcAft>
                        <a:buNone/>
                      </a:pPr>
                      <a:r>
                        <a:rPr lang="tr-TR" sz="900" b="1">
                          <a:solidFill>
                            <a:schemeClr val="tx1"/>
                          </a:solidFill>
                          <a:effectLst/>
                        </a:rPr>
                        <a:t>Üniversitenin Araştırma Altyapısını Güçlendirmek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656926052"/>
                  </a:ext>
                </a:extLst>
              </a:tr>
              <a:tr h="296731">
                <a:tc>
                  <a:txBody>
                    <a:bodyPr/>
                    <a:lstStyle/>
                    <a:p>
                      <a:pPr algn="just">
                        <a:lnSpc>
                          <a:spcPct val="115000"/>
                        </a:lnSpc>
                        <a:spcBef>
                          <a:spcPts val="1000"/>
                        </a:spcBef>
                        <a:spcAft>
                          <a:spcPts val="1000"/>
                        </a:spcAft>
                        <a:buNone/>
                      </a:pPr>
                      <a:r>
                        <a:rPr lang="tr-TR" sz="900" b="1">
                          <a:solidFill>
                            <a:schemeClr val="bg1"/>
                          </a:solidFill>
                          <a:effectLst/>
                        </a:rPr>
                        <a:t>H2.3 Performansı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gridSpan="5">
                  <a:txBody>
                    <a:bodyPr/>
                    <a:lstStyle/>
                    <a:p>
                      <a:pPr algn="just">
                        <a:lnSpc>
                          <a:spcPct val="115000"/>
                        </a:lnSpc>
                        <a:spcBef>
                          <a:spcPts val="1000"/>
                        </a:spcBef>
                        <a:spcAft>
                          <a:spcPts val="1000"/>
                        </a:spcAft>
                        <a:buNone/>
                      </a:pPr>
                      <a:r>
                        <a:rPr lang="tr-TR" sz="900" b="1">
                          <a:solidFill>
                            <a:schemeClr val="tx1"/>
                          </a:solidFill>
                          <a:effectLst/>
                        </a:rPr>
                        <a:t>(PG2.3.1 Performansı x Hedefe Etkisi) + (PG2.3.2 Performansı x Hedefe Etkisi) +(PG2.3.3 Performansı x Hedefe Etkisi) = % 88,36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057115817"/>
                  </a:ext>
                </a:extLst>
              </a:tr>
              <a:tr h="163082">
                <a:tc>
                  <a:txBody>
                    <a:bodyPr/>
                    <a:lstStyle/>
                    <a:p>
                      <a:pPr algn="just">
                        <a:lnSpc>
                          <a:spcPct val="115000"/>
                        </a:lnSpc>
                        <a:spcBef>
                          <a:spcPts val="1000"/>
                        </a:spcBef>
                        <a:spcAft>
                          <a:spcPts val="1000"/>
                        </a:spcAft>
                        <a:buNone/>
                      </a:pPr>
                      <a:r>
                        <a:rPr lang="tr-TR" sz="900" b="1" dirty="0">
                          <a:solidFill>
                            <a:schemeClr val="bg1"/>
                          </a:solidFill>
                          <a:effectLst/>
                        </a:rPr>
                        <a:t>Sorumlu Birim</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gridSpan="5">
                  <a:txBody>
                    <a:bodyPr/>
                    <a:lstStyle/>
                    <a:p>
                      <a:pPr algn="just">
                        <a:lnSpc>
                          <a:spcPct val="115000"/>
                        </a:lnSpc>
                        <a:spcBef>
                          <a:spcPts val="1000"/>
                        </a:spcBef>
                        <a:spcAft>
                          <a:spcPts val="1000"/>
                        </a:spcAft>
                        <a:buNone/>
                      </a:pPr>
                      <a:r>
                        <a:rPr lang="tr-TR" sz="900" b="1">
                          <a:solidFill>
                            <a:schemeClr val="tx1"/>
                          </a:solidFill>
                          <a:effectLst/>
                        </a:rPr>
                        <a:t>Rektörlük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378139486"/>
                  </a:ext>
                </a:extLst>
              </a:tr>
              <a:tr h="985074">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Hedefe Etkisi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r>
                        <a:rPr lang="tr-TR" sz="900" b="1">
                          <a:solidFill>
                            <a:schemeClr val="tx1"/>
                          </a:solidFill>
                          <a:effectLst/>
                        </a:rPr>
                        <a:t>İzleme Dönemindeki Gerçekleşme Değeri (C)</a:t>
                      </a:r>
                      <a:endParaRPr lang="tr-TR" sz="1800" b="1">
                        <a:solidFill>
                          <a:schemeClr val="tx1"/>
                        </a:solidFill>
                      </a:endParaRPr>
                    </a:p>
                  </a:txBody>
                  <a:tcPr marL="55632" marR="55632"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extLst>
                  <a:ext uri="{0D108BD9-81ED-4DB2-BD59-A6C34878D82A}">
                    <a16:rowId xmlns:a16="http://schemas.microsoft.com/office/drawing/2014/main" val="2675666024"/>
                  </a:ext>
                </a:extLst>
              </a:tr>
              <a:tr h="603826">
                <a:tc>
                  <a:txBody>
                    <a:bodyPr/>
                    <a:lstStyle/>
                    <a:p>
                      <a:pPr algn="just">
                        <a:lnSpc>
                          <a:spcPct val="115000"/>
                        </a:lnSpc>
                        <a:spcBef>
                          <a:spcPts val="1000"/>
                        </a:spcBef>
                        <a:spcAft>
                          <a:spcPts val="1000"/>
                        </a:spcAft>
                        <a:buNone/>
                      </a:pPr>
                      <a:r>
                        <a:rPr lang="tr-TR" sz="900" b="1" dirty="0">
                          <a:solidFill>
                            <a:schemeClr val="bg1"/>
                          </a:solidFill>
                          <a:effectLst/>
                        </a:rPr>
                        <a:t>PG 2.3.1. Üniversite Kaynaklarıyla Desteklenen BAP Kapsamında Bilimsel Proje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32</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32</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r>
                        <a:rPr lang="tr-TR" sz="900" b="1" dirty="0">
                          <a:solidFill>
                            <a:schemeClr val="tx1"/>
                          </a:solidFill>
                          <a:effectLst/>
                        </a:rPr>
                        <a:t>37</a:t>
                      </a:r>
                      <a:endParaRPr lang="tr-TR" sz="1800" b="1" dirty="0">
                        <a:solidFill>
                          <a:schemeClr val="tx1"/>
                        </a:solidFill>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110,00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extLst>
                  <a:ext uri="{0D108BD9-81ED-4DB2-BD59-A6C34878D82A}">
                    <a16:rowId xmlns:a16="http://schemas.microsoft.com/office/drawing/2014/main" val="375048197"/>
                  </a:ext>
                </a:extLst>
              </a:tr>
              <a:tr h="450280">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üzerinde olduğu görülmekte olup belirlenen hedef aşılmıştır. Gerçekleşen değer doğrultusunda ilgili gösterge hedefine ulaşılmış ve hedefin üzerinde bir performans sergilenmiştir.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911896585"/>
                  </a:ext>
                </a:extLst>
              </a:tr>
              <a:tr h="450280">
                <a:tc>
                  <a:txBody>
                    <a:bodyPr/>
                    <a:lstStyle/>
                    <a:p>
                      <a:pPr algn="just">
                        <a:lnSpc>
                          <a:spcPct val="115000"/>
                        </a:lnSpc>
                        <a:spcBef>
                          <a:spcPts val="1000"/>
                        </a:spcBef>
                        <a:spcAft>
                          <a:spcPts val="1000"/>
                        </a:spcAft>
                        <a:buNone/>
                      </a:pPr>
                      <a:r>
                        <a:rPr lang="tr-TR" sz="900" b="1">
                          <a:solidFill>
                            <a:schemeClr val="bg1"/>
                          </a:solidFill>
                          <a:effectLst/>
                        </a:rPr>
                        <a:t>PG 2.3.2. Üniversite Dışından Desteklenen Bilimsel Proje Sayısı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40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27</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r>
                        <a:rPr lang="tr-TR" sz="900" b="1" dirty="0">
                          <a:solidFill>
                            <a:schemeClr val="tx1"/>
                          </a:solidFill>
                          <a:effectLst/>
                        </a:rPr>
                        <a:t>55</a:t>
                      </a:r>
                      <a:endParaRPr lang="tr-TR" sz="1800" b="1" dirty="0">
                        <a:solidFill>
                          <a:schemeClr val="tx1"/>
                        </a:solidFill>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25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r>
                        <a:rPr lang="tr-TR" sz="900" b="1" dirty="0">
                          <a:solidFill>
                            <a:schemeClr val="tx1"/>
                          </a:solidFill>
                          <a:effectLst/>
                        </a:rPr>
                        <a:t>-7,14</a:t>
                      </a:r>
                      <a:endParaRPr lang="tr-TR" sz="1800" b="1" dirty="0">
                        <a:solidFill>
                          <a:schemeClr val="tx1"/>
                        </a:solidFill>
                      </a:endParaRPr>
                    </a:p>
                  </a:txBody>
                  <a:tcPr marL="55632" marR="55632" marT="0" marB="0" anchor="ctr"/>
                </a:tc>
                <a:extLst>
                  <a:ext uri="{0D108BD9-81ED-4DB2-BD59-A6C34878D82A}">
                    <a16:rowId xmlns:a16="http://schemas.microsoft.com/office/drawing/2014/main" val="1955442046"/>
                  </a:ext>
                </a:extLst>
              </a:tr>
              <a:tr h="671951">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yıl içerisinde devam eden ve başvurusu gerçekleştirilen proje süreçleri dikkate alındığında yıl sonunda ilgili gösterge hedefine ulaşılabileceği öngörülmektedir. </a:t>
                      </a:r>
                      <a:r>
                        <a:rPr lang="tr-TR" sz="900" b="1" dirty="0">
                          <a:solidFill>
                            <a:srgbClr val="FF0000"/>
                          </a:solidFill>
                          <a:effectLst/>
                          <a:highlight>
                            <a:srgbClr val="FFFF00"/>
                          </a:highlight>
                        </a:rPr>
                        <a:t>Proje başvuru dönemleri, proje yazımı ve kabul aşamasında dikkate edilmesi gereken hususlara ilişkin olarak Proje Ofisi Koordinatörlüğünce öğretim elemanlarına yönelik bilgilendirmelere hız verilmeli, kabul proje sayısının artırılmasına dönük çalışmalar arttırılmalıdır. </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666259250"/>
                  </a:ext>
                </a:extLst>
              </a:tr>
              <a:tr h="296731">
                <a:tc>
                  <a:txBody>
                    <a:bodyPr/>
                    <a:lstStyle/>
                    <a:p>
                      <a:pPr algn="just">
                        <a:lnSpc>
                          <a:spcPct val="115000"/>
                        </a:lnSpc>
                        <a:spcBef>
                          <a:spcPts val="1000"/>
                        </a:spcBef>
                        <a:spcAft>
                          <a:spcPts val="1000"/>
                        </a:spcAft>
                        <a:buNone/>
                      </a:pPr>
                      <a:r>
                        <a:rPr lang="tr-TR" sz="900" b="1" dirty="0">
                          <a:solidFill>
                            <a:schemeClr val="bg1"/>
                          </a:solidFill>
                          <a:effectLst/>
                        </a:rPr>
                        <a:t>PG 2.3.3. Toplam Ar-</a:t>
                      </a:r>
                      <a:r>
                        <a:rPr lang="tr-TR" sz="900" b="1" dirty="0" err="1">
                          <a:solidFill>
                            <a:schemeClr val="bg1"/>
                          </a:solidFill>
                          <a:effectLst/>
                        </a:rPr>
                        <a:t>Ge</a:t>
                      </a:r>
                      <a:r>
                        <a:rPr lang="tr-TR" sz="900" b="1" dirty="0">
                          <a:solidFill>
                            <a:schemeClr val="bg1"/>
                          </a:solidFill>
                          <a:effectLst/>
                        </a:rPr>
                        <a:t> Alanı (M²)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a:solidFill>
                            <a:schemeClr val="tx1"/>
                          </a:solidFill>
                          <a:effectLst/>
                        </a:rPr>
                        <a:t>30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lnSpc>
                          <a:spcPct val="115000"/>
                        </a:lnSpc>
                        <a:spcBef>
                          <a:spcPts val="1000"/>
                        </a:spcBef>
                        <a:spcAft>
                          <a:spcPts val="1000"/>
                        </a:spcAft>
                        <a:buNone/>
                      </a:pPr>
                      <a:r>
                        <a:rPr lang="tr-TR" sz="900" b="1">
                          <a:solidFill>
                            <a:schemeClr val="tx1"/>
                          </a:solidFill>
                          <a:effectLst/>
                        </a:rPr>
                        <a:t>1309</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r>
                        <a:rPr lang="tr-TR" sz="900" b="1" dirty="0">
                          <a:solidFill>
                            <a:schemeClr val="tx1"/>
                          </a:solidFill>
                          <a:effectLst/>
                        </a:rPr>
                        <a:t>847</a:t>
                      </a:r>
                      <a:endParaRPr lang="tr-TR" sz="1800" b="1" dirty="0">
                        <a:solidFill>
                          <a:schemeClr val="tx1"/>
                        </a:solidFill>
                      </a:endParaRPr>
                    </a:p>
                  </a:txBody>
                  <a:tcPr marL="55632" marR="55632" marT="0" marB="0" anchor="ctr"/>
                </a:tc>
                <a:tc>
                  <a:txBody>
                    <a:bodyPr/>
                    <a:lstStyle/>
                    <a:p>
                      <a:pPr algn="ctr">
                        <a:lnSpc>
                          <a:spcPct val="115000"/>
                        </a:lnSpc>
                        <a:spcBef>
                          <a:spcPts val="1000"/>
                        </a:spcBef>
                        <a:spcAft>
                          <a:spcPts val="1000"/>
                        </a:spcAft>
                        <a:buNone/>
                      </a:pPr>
                      <a:r>
                        <a:rPr lang="tr-TR" sz="900" b="1" dirty="0">
                          <a:solidFill>
                            <a:schemeClr val="tx1"/>
                          </a:solidFill>
                          <a:effectLst/>
                        </a:rPr>
                        <a:t>801,06</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a:txBody>
                    <a:bodyPr/>
                    <a:lstStyle/>
                    <a:p>
                      <a:pPr algn="ctr"/>
                      <a:r>
                        <a:rPr lang="tr-TR" sz="900" b="1" dirty="0">
                          <a:solidFill>
                            <a:schemeClr val="tx1"/>
                          </a:solidFill>
                          <a:effectLst/>
                        </a:rPr>
                        <a:t>109,94</a:t>
                      </a:r>
                      <a:endParaRPr lang="tr-TR" sz="1800" b="1" dirty="0">
                        <a:solidFill>
                          <a:schemeClr val="tx1"/>
                        </a:solidFill>
                      </a:endParaRPr>
                    </a:p>
                  </a:txBody>
                  <a:tcPr marL="55632" marR="55632" marT="0" marB="0" anchor="ctr"/>
                </a:tc>
                <a:extLst>
                  <a:ext uri="{0D108BD9-81ED-4DB2-BD59-A6C34878D82A}">
                    <a16:rowId xmlns:a16="http://schemas.microsoft.com/office/drawing/2014/main" val="862444757"/>
                  </a:ext>
                </a:extLst>
              </a:tr>
              <a:tr h="910919">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değerinde, stratejik planın hazırlanmasını müteakip gerçekleştirilen revizyonlar doğrultusunda değişiklik meydana gelmiştir. Söz konusu revizyon kapsamında göstergeye ilişkin değer yeniden değerlendirilmiş olup, izleme döneminde elde edilen 801,06 m² değerinin güncel durumu doğru ve tutarlı bir şekilde yansıttığı değerlendirilmiştir. Bu doğrultuda, ilgili göstergeye ait verinin stratejik plan sonrası yapılan revizyon ile uyumlu olduğu ve izleme sonuçlarının mevcut durumu doğru şekilde yansıttığı görülmektedir. Laboratuvar Binası yapımının ardından ar-ge alanı ile ilgili hedefin gerçekleşmesinde bir sorun yaşanmayacağı değerlendirilmektedir.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55632" marR="5563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30561556"/>
                  </a:ext>
                </a:extLst>
              </a:tr>
            </a:tbl>
          </a:graphicData>
        </a:graphic>
      </p:graphicFrame>
    </p:spTree>
    <p:extLst>
      <p:ext uri="{BB962C8B-B14F-4D97-AF65-F5344CB8AC3E}">
        <p14:creationId xmlns:p14="http://schemas.microsoft.com/office/powerpoint/2010/main" val="1945587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1305EEA-833C-8FD8-3AE2-3158BE5CF70C}"/>
            </a:ext>
          </a:extLst>
        </p:cNvPr>
        <p:cNvGrpSpPr/>
        <p:nvPr/>
      </p:nvGrpSpPr>
      <p:grpSpPr>
        <a:xfrm>
          <a:off x="0" y="0"/>
          <a:ext cx="0" cy="0"/>
          <a:chOff x="0" y="0"/>
          <a:chExt cx="0" cy="0"/>
        </a:xfrm>
      </p:grpSpPr>
      <p:sp>
        <p:nvSpPr>
          <p:cNvPr id="7" name="Metin kutusu 6">
            <a:extLst>
              <a:ext uri="{FF2B5EF4-FFF2-40B4-BE49-F238E27FC236}">
                <a16:creationId xmlns:a16="http://schemas.microsoft.com/office/drawing/2014/main" id="{7D038699-9B84-E6FE-B98F-91934BE8CE65}"/>
              </a:ext>
            </a:extLst>
          </p:cNvPr>
          <p:cNvSpPr txBox="1"/>
          <p:nvPr/>
        </p:nvSpPr>
        <p:spPr>
          <a:xfrm>
            <a:off x="1524000" y="1000799"/>
            <a:ext cx="2871270" cy="400110"/>
          </a:xfrm>
          <a:prstGeom prst="rect">
            <a:avLst/>
          </a:prstGeom>
          <a:noFill/>
        </p:spPr>
        <p:txBody>
          <a:bodyPr wrap="square" rtlCol="0">
            <a:spAutoFit/>
          </a:bodyPr>
          <a:lstStyle/>
          <a:p>
            <a:r>
              <a:rPr lang="tr-TR" sz="2000" dirty="0">
                <a:solidFill>
                  <a:srgbClr val="192E5A"/>
                </a:solidFill>
              </a:rPr>
              <a:t>İçerik</a:t>
            </a:r>
          </a:p>
        </p:txBody>
      </p:sp>
      <p:graphicFrame>
        <p:nvGraphicFramePr>
          <p:cNvPr id="2" name="Tablo 1">
            <a:extLst>
              <a:ext uri="{FF2B5EF4-FFF2-40B4-BE49-F238E27FC236}">
                <a16:creationId xmlns:a16="http://schemas.microsoft.com/office/drawing/2014/main" id="{A6AB84FB-C476-F227-E8EA-1FA052DBB6B3}"/>
              </a:ext>
            </a:extLst>
          </p:cNvPr>
          <p:cNvGraphicFramePr>
            <a:graphicFrameLocks noGrp="1"/>
          </p:cNvGraphicFramePr>
          <p:nvPr>
            <p:extLst>
              <p:ext uri="{D42A27DB-BD31-4B8C-83A1-F6EECF244321}">
                <p14:modId xmlns:p14="http://schemas.microsoft.com/office/powerpoint/2010/main" val="4292357691"/>
              </p:ext>
            </p:extLst>
          </p:nvPr>
        </p:nvGraphicFramePr>
        <p:xfrm>
          <a:off x="1388854" y="524350"/>
          <a:ext cx="10541074" cy="5893540"/>
        </p:xfrm>
        <a:graphic>
          <a:graphicData uri="http://schemas.openxmlformats.org/drawingml/2006/table">
            <a:tbl>
              <a:tblPr firstRow="1" firstCol="1" bandRow="1">
                <a:tableStyleId>{5C22544A-7EE6-4342-B048-85BDC9FD1C3A}</a:tableStyleId>
              </a:tblPr>
              <a:tblGrid>
                <a:gridCol w="2560481">
                  <a:extLst>
                    <a:ext uri="{9D8B030D-6E8A-4147-A177-3AD203B41FA5}">
                      <a16:colId xmlns:a16="http://schemas.microsoft.com/office/drawing/2014/main" val="3952751246"/>
                    </a:ext>
                  </a:extLst>
                </a:gridCol>
                <a:gridCol w="960469">
                  <a:extLst>
                    <a:ext uri="{9D8B030D-6E8A-4147-A177-3AD203B41FA5}">
                      <a16:colId xmlns:a16="http://schemas.microsoft.com/office/drawing/2014/main" val="2178658208"/>
                    </a:ext>
                  </a:extLst>
                </a:gridCol>
                <a:gridCol w="1695691">
                  <a:extLst>
                    <a:ext uri="{9D8B030D-6E8A-4147-A177-3AD203B41FA5}">
                      <a16:colId xmlns:a16="http://schemas.microsoft.com/office/drawing/2014/main" val="3572743031"/>
                    </a:ext>
                  </a:extLst>
                </a:gridCol>
                <a:gridCol w="1590796">
                  <a:extLst>
                    <a:ext uri="{9D8B030D-6E8A-4147-A177-3AD203B41FA5}">
                      <a16:colId xmlns:a16="http://schemas.microsoft.com/office/drawing/2014/main" val="3864332472"/>
                    </a:ext>
                  </a:extLst>
                </a:gridCol>
                <a:gridCol w="1874817">
                  <a:extLst>
                    <a:ext uri="{9D8B030D-6E8A-4147-A177-3AD203B41FA5}">
                      <a16:colId xmlns:a16="http://schemas.microsoft.com/office/drawing/2014/main" val="1695558760"/>
                    </a:ext>
                  </a:extLst>
                </a:gridCol>
                <a:gridCol w="1858820">
                  <a:extLst>
                    <a:ext uri="{9D8B030D-6E8A-4147-A177-3AD203B41FA5}">
                      <a16:colId xmlns:a16="http://schemas.microsoft.com/office/drawing/2014/main" val="892272452"/>
                    </a:ext>
                  </a:extLst>
                </a:gridCol>
              </a:tblGrid>
              <a:tr h="274963">
                <a:tc>
                  <a:txBody>
                    <a:bodyPr/>
                    <a:lstStyle/>
                    <a:p>
                      <a:pPr algn="just">
                        <a:lnSpc>
                          <a:spcPct val="115000"/>
                        </a:lnSpc>
                        <a:spcBef>
                          <a:spcPts val="1000"/>
                        </a:spcBef>
                        <a:spcAft>
                          <a:spcPts val="1000"/>
                        </a:spcAft>
                        <a:buNone/>
                      </a:pPr>
                      <a:r>
                        <a:rPr lang="tr-TR" sz="900">
                          <a:solidFill>
                            <a:schemeClr val="bg1"/>
                          </a:solidFill>
                          <a:effectLst/>
                        </a:rPr>
                        <a:t>Amaç (A2)</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gridSpan="5">
                  <a:txBody>
                    <a:bodyPr/>
                    <a:lstStyle/>
                    <a:p>
                      <a:pPr algn="just">
                        <a:lnSpc>
                          <a:spcPct val="115000"/>
                        </a:lnSpc>
                        <a:spcBef>
                          <a:spcPts val="1000"/>
                        </a:spcBef>
                        <a:spcAft>
                          <a:spcPts val="1000"/>
                        </a:spcAft>
                        <a:buNone/>
                      </a:pPr>
                      <a:r>
                        <a:rPr lang="tr-TR" sz="900" dirty="0">
                          <a:solidFill>
                            <a:schemeClr val="bg1"/>
                          </a:solidFill>
                          <a:effectLst/>
                        </a:rPr>
                        <a:t>Özgün Değer Katan Bilimsel Araştırmaların Niteliğini Ve Niceliğini Arttırmak</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928706219"/>
                  </a:ext>
                </a:extLst>
              </a:tr>
              <a:tr h="293710">
                <a:tc>
                  <a:txBody>
                    <a:bodyPr/>
                    <a:lstStyle/>
                    <a:p>
                      <a:pPr algn="just">
                        <a:lnSpc>
                          <a:spcPct val="115000"/>
                        </a:lnSpc>
                        <a:spcBef>
                          <a:spcPts val="1000"/>
                        </a:spcBef>
                        <a:spcAft>
                          <a:spcPts val="1000"/>
                        </a:spcAft>
                        <a:buNone/>
                      </a:pPr>
                      <a:r>
                        <a:rPr lang="tr-TR" sz="900">
                          <a:solidFill>
                            <a:schemeClr val="bg1"/>
                          </a:solidFill>
                          <a:effectLst/>
                        </a:rPr>
                        <a:t>Hedef (H5)</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Üretilen Bilgi Ve Teknolojinin Ekonomik Ve Toplumsal Katkısının Arttırılması</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178651960"/>
                  </a:ext>
                </a:extLst>
              </a:tr>
              <a:tr h="371305">
                <a:tc>
                  <a:txBody>
                    <a:bodyPr/>
                    <a:lstStyle/>
                    <a:p>
                      <a:pPr algn="just">
                        <a:lnSpc>
                          <a:spcPct val="115000"/>
                        </a:lnSpc>
                        <a:spcBef>
                          <a:spcPts val="1000"/>
                        </a:spcBef>
                        <a:spcAft>
                          <a:spcPts val="1000"/>
                        </a:spcAft>
                        <a:buNone/>
                      </a:pPr>
                      <a:r>
                        <a:rPr lang="tr-TR" sz="900">
                          <a:solidFill>
                            <a:schemeClr val="bg1"/>
                          </a:solidFill>
                          <a:effectLst/>
                        </a:rPr>
                        <a:t>H2.5 Performansı</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gridSpan="5">
                  <a:txBody>
                    <a:bodyPr/>
                    <a:lstStyle/>
                    <a:p>
                      <a:pPr algn="just">
                        <a:lnSpc>
                          <a:spcPct val="115000"/>
                        </a:lnSpc>
                        <a:spcBef>
                          <a:spcPts val="1000"/>
                        </a:spcBef>
                        <a:spcAft>
                          <a:spcPts val="1000"/>
                        </a:spcAft>
                        <a:buNone/>
                      </a:pPr>
                      <a:r>
                        <a:rPr lang="tr-TR" sz="900" b="1">
                          <a:solidFill>
                            <a:schemeClr val="tx1"/>
                          </a:solidFill>
                          <a:effectLst/>
                        </a:rPr>
                        <a:t>(PG2.5.1 Performansı x Hedefe Etkisi) + (PG2.5.2 Performansı x Hedefe Etkisi) +(PG2.5.3 Performansı x Hedefe Etkisi)  = % 70,00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817188125"/>
                  </a:ext>
                </a:extLst>
              </a:tr>
              <a:tr h="287982">
                <a:tc>
                  <a:txBody>
                    <a:bodyPr/>
                    <a:lstStyle/>
                    <a:p>
                      <a:pPr algn="just">
                        <a:lnSpc>
                          <a:spcPct val="115000"/>
                        </a:lnSpc>
                        <a:spcBef>
                          <a:spcPts val="1000"/>
                        </a:spcBef>
                        <a:spcAft>
                          <a:spcPts val="1000"/>
                        </a:spcAft>
                        <a:buNone/>
                      </a:pPr>
                      <a:r>
                        <a:rPr lang="tr-TR" sz="900" dirty="0">
                          <a:solidFill>
                            <a:schemeClr val="bg1"/>
                          </a:solidFill>
                          <a:effectLst/>
                        </a:rPr>
                        <a:t>Sorumlu Birim</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gridSpan="5">
                  <a:txBody>
                    <a:bodyPr/>
                    <a:lstStyle/>
                    <a:p>
                      <a:pPr algn="just">
                        <a:lnSpc>
                          <a:spcPct val="115000"/>
                        </a:lnSpc>
                        <a:spcBef>
                          <a:spcPts val="1000"/>
                        </a:spcBef>
                        <a:spcAft>
                          <a:spcPts val="1000"/>
                        </a:spcAft>
                        <a:buNone/>
                      </a:pPr>
                      <a:r>
                        <a:rPr lang="tr-TR" sz="900" b="1">
                          <a:solidFill>
                            <a:schemeClr val="tx1"/>
                          </a:solidFill>
                          <a:effectLst/>
                        </a:rPr>
                        <a:t>Proje Ofisi Koordinatörlüğü</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596938947"/>
                  </a:ext>
                </a:extLst>
              </a:tr>
              <a:tr h="1111406">
                <a:tc>
                  <a:txBody>
                    <a:bodyPr/>
                    <a:lstStyle/>
                    <a:p>
                      <a:pPr algn="just">
                        <a:lnSpc>
                          <a:spcPct val="115000"/>
                        </a:lnSpc>
                        <a:spcBef>
                          <a:spcPts val="1000"/>
                        </a:spcBef>
                        <a:spcAft>
                          <a:spcPts val="1000"/>
                        </a:spcAft>
                        <a:buNone/>
                      </a:pPr>
                      <a:r>
                        <a:rPr lang="tr-TR" sz="900" dirty="0">
                          <a:solidFill>
                            <a:schemeClr val="bg1"/>
                          </a:solidFill>
                          <a:effectLst/>
                        </a:rPr>
                        <a:t>Performans Göstergesi</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dirty="0">
                          <a:solidFill>
                            <a:schemeClr val="tx1"/>
                          </a:solidFill>
                          <a:effectLst/>
                        </a:rPr>
                        <a:t>Plan Dönemi Başlangıç Değeri (A)</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r>
                        <a:rPr lang="tr-TR" sz="900">
                          <a:solidFill>
                            <a:schemeClr val="tx1"/>
                          </a:solidFill>
                          <a:effectLst/>
                        </a:rPr>
                        <a:t>İzleme Dönemindeki Gerçekleşme Değeri (C)</a:t>
                      </a:r>
                      <a:endParaRPr lang="tr-TR"/>
                    </a:p>
                  </a:txBody>
                  <a:tcPr marL="40852" marR="40852" marT="0" marB="0" anchor="ctr"/>
                </a:tc>
                <a:tc>
                  <a:txBody>
                    <a:bodyPr/>
                    <a:lstStyle/>
                    <a:p>
                      <a:pPr algn="ctr">
                        <a:lnSpc>
                          <a:spcPct val="115000"/>
                        </a:lnSpc>
                        <a:spcBef>
                          <a:spcPts val="1000"/>
                        </a:spcBef>
                        <a:spcAft>
                          <a:spcPts val="1000"/>
                        </a:spcAft>
                        <a:buNone/>
                      </a:pPr>
                      <a:r>
                        <a:rPr lang="tr-TR" sz="900">
                          <a:solidFill>
                            <a:schemeClr val="tx1"/>
                          </a:solidFill>
                          <a:effectLst/>
                        </a:rPr>
                        <a:t>Performans(%)</a:t>
                      </a:r>
                    </a:p>
                    <a:p>
                      <a:pPr algn="ctr">
                        <a:lnSpc>
                          <a:spcPct val="115000"/>
                        </a:lnSpc>
                        <a:spcBef>
                          <a:spcPts val="1000"/>
                        </a:spcBef>
                        <a:spcAft>
                          <a:spcPts val="1000"/>
                        </a:spcAft>
                        <a:buNone/>
                      </a:pPr>
                      <a:r>
                        <a:rPr lang="tr-TR" sz="900">
                          <a:solidFill>
                            <a:schemeClr val="tx1"/>
                          </a:solidFill>
                          <a:effectLst/>
                        </a:rPr>
                        <a:t>(C-A)/(B-A)</a:t>
                      </a:r>
                      <a:endParaRPr lang="tr-TR" sz="90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extLst>
                  <a:ext uri="{0D108BD9-81ED-4DB2-BD59-A6C34878D82A}">
                    <a16:rowId xmlns:a16="http://schemas.microsoft.com/office/drawing/2014/main" val="3008102445"/>
                  </a:ext>
                </a:extLst>
              </a:tr>
              <a:tr h="513994">
                <a:tc>
                  <a:txBody>
                    <a:bodyPr/>
                    <a:lstStyle/>
                    <a:p>
                      <a:pPr algn="just">
                        <a:lnSpc>
                          <a:spcPct val="115000"/>
                        </a:lnSpc>
                        <a:spcBef>
                          <a:spcPts val="1000"/>
                        </a:spcBef>
                        <a:spcAft>
                          <a:spcPts val="1000"/>
                        </a:spcAft>
                        <a:buNone/>
                      </a:pPr>
                      <a:r>
                        <a:rPr lang="tr-TR" sz="900">
                          <a:solidFill>
                            <a:schemeClr val="bg1"/>
                          </a:solidFill>
                          <a:effectLst/>
                        </a:rPr>
                        <a:t>PG 2.5.1. Ulusal Ve Uluslararası Patent, Faydalı Model Ve Tasarım Başvuru Sayısı (*)</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dirty="0">
                          <a:solidFill>
                            <a:schemeClr val="tx1"/>
                          </a:solidFill>
                          <a:effectLst/>
                        </a:rPr>
                        <a:t>40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dirty="0">
                          <a:solidFill>
                            <a:schemeClr val="tx1"/>
                          </a:solidFill>
                          <a:effectLst/>
                        </a:rPr>
                        <a:t>4</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a:solidFill>
                            <a:schemeClr val="tx1"/>
                          </a:solidFill>
                          <a:effectLst/>
                        </a:rPr>
                        <a:t>2</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r>
                        <a:rPr lang="tr-TR" sz="900" dirty="0">
                          <a:solidFill>
                            <a:schemeClr val="tx1"/>
                          </a:solidFill>
                          <a:effectLst/>
                        </a:rPr>
                        <a:t>0</a:t>
                      </a:r>
                      <a:endParaRPr lang="tr-TR" dirty="0"/>
                    </a:p>
                  </a:txBody>
                  <a:tcPr marL="40852" marR="40852" marT="0" marB="0" anchor="ctr"/>
                </a:tc>
                <a:tc>
                  <a:txBody>
                    <a:bodyPr/>
                    <a:lstStyle/>
                    <a:p>
                      <a:pPr algn="ctr">
                        <a:lnSpc>
                          <a:spcPct val="115000"/>
                        </a:lnSpc>
                        <a:spcBef>
                          <a:spcPts val="1000"/>
                        </a:spcBef>
                        <a:spcAft>
                          <a:spcPts val="1000"/>
                        </a:spcAft>
                        <a:buNone/>
                      </a:pPr>
                      <a:r>
                        <a:rPr lang="tr-TR" sz="900" dirty="0">
                          <a:solidFill>
                            <a:schemeClr val="tx1"/>
                          </a:solidFill>
                          <a:effectLst/>
                        </a:rPr>
                        <a:t>200,00</a:t>
                      </a:r>
                      <a:endParaRPr lang="tr-TR" sz="900"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extLst>
                  <a:ext uri="{0D108BD9-81ED-4DB2-BD59-A6C34878D82A}">
                    <a16:rowId xmlns:a16="http://schemas.microsoft.com/office/drawing/2014/main" val="2533460170"/>
                  </a:ext>
                </a:extLst>
              </a:tr>
              <a:tr h="890656">
                <a:tc>
                  <a:txBody>
                    <a:bodyPr/>
                    <a:lstStyle/>
                    <a:p>
                      <a:pPr algn="just">
                        <a:lnSpc>
                          <a:spcPct val="115000"/>
                        </a:lnSpc>
                        <a:spcBef>
                          <a:spcPts val="1000"/>
                        </a:spcBef>
                        <a:spcAft>
                          <a:spcPts val="1000"/>
                        </a:spcAft>
                        <a:buNone/>
                      </a:pPr>
                      <a:r>
                        <a:rPr lang="tr-TR" sz="900">
                          <a:solidFill>
                            <a:schemeClr val="bg1"/>
                          </a:solidFill>
                          <a:effectLst/>
                        </a:rPr>
                        <a:t>İzleme Dönemindeki Gerçekleştirilen İşlemlerin Açıklanması</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Ocak-Haziran döneminde ilgili göstergenin performansı % 200,00 olarak hesaplanmıştır. Yılsonunda hedeflenen değere kısmen ulaşılabileceği öngörülmektedir. Performans değerinin pozitif çıkması, izleme dönemindeki gerçekleşme değerinin başlangıç ve yıl sonu hedef değerleri ile karşılaştırılması suretiyle yapılan hesaplama yönteminden kaynaklanmaktadır. </a:t>
                      </a:r>
                      <a:r>
                        <a:rPr lang="tr-TR" sz="900" b="1" dirty="0">
                          <a:solidFill>
                            <a:srgbClr val="FF0000"/>
                          </a:solidFill>
                          <a:effectLst/>
                          <a:highlight>
                            <a:srgbClr val="FFFF00"/>
                          </a:highlight>
                        </a:rPr>
                        <a:t>İzleme dönemindeki gerçekleşme değerinin en az iki adet olması için öğretim elemanlarına gerekli bilgilendirmeler Proje Ofisi Koordinatörlüğü ve akademik birim yöneticilerince yapılmalı, çalışmaları bulunan öğretim elemanlarınca en kısa sürede başvuruların gerçekleştirilmesi teşvik edilmelidir.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588625439"/>
                  </a:ext>
                </a:extLst>
              </a:tr>
              <a:tr h="559299">
                <a:tc>
                  <a:txBody>
                    <a:bodyPr/>
                    <a:lstStyle/>
                    <a:p>
                      <a:pPr algn="just">
                        <a:lnSpc>
                          <a:spcPct val="115000"/>
                        </a:lnSpc>
                        <a:spcBef>
                          <a:spcPts val="1000"/>
                        </a:spcBef>
                        <a:spcAft>
                          <a:spcPts val="1000"/>
                        </a:spcAft>
                        <a:buNone/>
                      </a:pPr>
                      <a:r>
                        <a:rPr lang="tr-TR" sz="900">
                          <a:solidFill>
                            <a:schemeClr val="bg1"/>
                          </a:solidFill>
                          <a:effectLst/>
                        </a:rPr>
                        <a:t>PG 2.5.2. Ulusal Ve Uluslararası Patent, Faydalı Model Ve Tasarım Tescil Sayısı (*)</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dirty="0">
                          <a:solidFill>
                            <a:schemeClr val="tx1"/>
                          </a:solidFill>
                          <a:effectLst/>
                        </a:rPr>
                        <a:t>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r>
                        <a:rPr lang="tr-TR" sz="900" b="1" dirty="0">
                          <a:solidFill>
                            <a:schemeClr val="tx1"/>
                          </a:solidFill>
                          <a:effectLst/>
                        </a:rPr>
                        <a:t>1</a:t>
                      </a:r>
                      <a:endParaRPr lang="tr-TR" b="1" dirty="0"/>
                    </a:p>
                  </a:txBody>
                  <a:tcPr marL="40852" marR="40852" marT="0" marB="0" anchor="ctr"/>
                </a:tc>
                <a:tc>
                  <a:txBody>
                    <a:bodyPr/>
                    <a:lstStyle/>
                    <a:p>
                      <a:pPr algn="ctr"/>
                      <a:r>
                        <a:rPr lang="tr-TR" sz="900" dirty="0">
                          <a:solidFill>
                            <a:schemeClr val="tx1"/>
                          </a:solidFill>
                          <a:effectLst/>
                        </a:rPr>
                        <a:t>0</a:t>
                      </a:r>
                      <a:endParaRPr lang="tr-TR" dirty="0"/>
                    </a:p>
                  </a:txBody>
                  <a:tcPr marL="40852" marR="40852" marT="0" marB="0" anchor="ctr"/>
                </a:tc>
                <a:tc>
                  <a:txBody>
                    <a:bodyPr/>
                    <a:lstStyle/>
                    <a:p>
                      <a:pPr algn="ctr"/>
                      <a:r>
                        <a:rPr lang="tr-TR" sz="900" dirty="0">
                          <a:solidFill>
                            <a:schemeClr val="tx1"/>
                          </a:solidFill>
                          <a:effectLst/>
                        </a:rPr>
                        <a:t>0</a:t>
                      </a:r>
                      <a:endParaRPr lang="tr-TR" dirty="0"/>
                    </a:p>
                  </a:txBody>
                  <a:tcPr marL="40852" marR="40852" marT="0" marB="0" anchor="ctr"/>
                </a:tc>
                <a:extLst>
                  <a:ext uri="{0D108BD9-81ED-4DB2-BD59-A6C34878D82A}">
                    <a16:rowId xmlns:a16="http://schemas.microsoft.com/office/drawing/2014/main" val="3504143203"/>
                  </a:ext>
                </a:extLst>
              </a:tr>
              <a:tr h="529951">
                <a:tc>
                  <a:txBody>
                    <a:bodyPr/>
                    <a:lstStyle/>
                    <a:p>
                      <a:pPr algn="just">
                        <a:lnSpc>
                          <a:spcPct val="115000"/>
                        </a:lnSpc>
                        <a:spcBef>
                          <a:spcPts val="1000"/>
                        </a:spcBef>
                        <a:spcAft>
                          <a:spcPts val="1000"/>
                        </a:spcAft>
                        <a:buNone/>
                      </a:pPr>
                      <a:r>
                        <a:rPr lang="tr-TR" sz="900">
                          <a:solidFill>
                            <a:schemeClr val="bg1"/>
                          </a:solidFill>
                          <a:effectLst/>
                        </a:rPr>
                        <a:t>İzleme Dönemindeki Gerçekleştirilen İşlemlerin Açıklanması</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Ocak-Haziran döneminde yıl sonu hedeflenen değere ulaşılamamış olup, yıl sonunda ilgili gösterge hedefine ulaşılabileceği öngörülmektedir. </a:t>
                      </a:r>
                      <a:r>
                        <a:rPr lang="tr-TR" sz="900" b="1" dirty="0">
                          <a:solidFill>
                            <a:srgbClr val="FF0000"/>
                          </a:solidFill>
                          <a:effectLst/>
                          <a:highlight>
                            <a:srgbClr val="FFFF00"/>
                          </a:highlight>
                        </a:rPr>
                        <a:t>Öğretim elemanlarının bu konudaki çalışmalarının Proje Ofisi Koordinatörlüğünce izlenmesi, tescil başvurularında varsa yaşanan sorunlara ilişkin çözümler değerlendirilmeli ve en bir tescil hedefinin gerçekleştirilmesi yönünde aksiyon alınmalıdır.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645531686"/>
                  </a:ext>
                </a:extLst>
              </a:tr>
              <a:tr h="440044">
                <a:tc>
                  <a:txBody>
                    <a:bodyPr/>
                    <a:lstStyle/>
                    <a:p>
                      <a:pPr algn="just">
                        <a:lnSpc>
                          <a:spcPct val="115000"/>
                        </a:lnSpc>
                        <a:spcBef>
                          <a:spcPts val="1000"/>
                        </a:spcBef>
                        <a:spcAft>
                          <a:spcPts val="1000"/>
                        </a:spcAft>
                        <a:buNone/>
                      </a:pPr>
                      <a:r>
                        <a:rPr lang="tr-TR" sz="900">
                          <a:solidFill>
                            <a:schemeClr val="bg1"/>
                          </a:solidFill>
                          <a:effectLst/>
                        </a:rPr>
                        <a:t>PG 2.5.3. Ticarileşen Ürün Sayısı (*)</a:t>
                      </a:r>
                      <a:endParaRPr lang="tr-TR" sz="90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lnSpc>
                          <a:spcPct val="115000"/>
                        </a:lnSpc>
                        <a:spcBef>
                          <a:spcPts val="1000"/>
                        </a:spcBef>
                        <a:spcAft>
                          <a:spcPts val="1000"/>
                        </a:spcAft>
                        <a:buNone/>
                      </a:pPr>
                      <a:r>
                        <a:rPr lang="tr-TR" sz="900" b="1" dirty="0">
                          <a:solidFill>
                            <a:schemeClr val="tx1"/>
                          </a:solidFill>
                          <a:effectLst/>
                        </a:rPr>
                        <a:t>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r>
                        <a:rPr lang="tr-TR" sz="900" b="1" dirty="0">
                          <a:solidFill>
                            <a:schemeClr val="tx1"/>
                          </a:solidFill>
                          <a:effectLst/>
                        </a:rPr>
                        <a:t>0</a:t>
                      </a:r>
                      <a:endParaRPr lang="tr-TR" b="1" dirty="0"/>
                    </a:p>
                  </a:txBody>
                  <a:tcPr marL="40852" marR="40852" marT="0" marB="0" anchor="ctr"/>
                </a:tc>
                <a:tc>
                  <a:txBody>
                    <a:bodyPr/>
                    <a:lstStyle/>
                    <a:p>
                      <a:pPr algn="ctr">
                        <a:lnSpc>
                          <a:spcPct val="115000"/>
                        </a:lnSpc>
                        <a:spcBef>
                          <a:spcPts val="1000"/>
                        </a:spcBef>
                        <a:spcAft>
                          <a:spcPts val="1000"/>
                        </a:spcAft>
                        <a:buNone/>
                      </a:pPr>
                      <a:r>
                        <a:rPr lang="tr-TR" sz="900" dirty="0">
                          <a:solidFill>
                            <a:schemeClr val="tx1"/>
                          </a:solidFill>
                          <a:effectLst/>
                        </a:rPr>
                        <a:t>0</a:t>
                      </a:r>
                      <a:endParaRPr lang="tr-TR" sz="900"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a:txBody>
                    <a:bodyPr/>
                    <a:lstStyle/>
                    <a:p>
                      <a:pPr algn="ctr"/>
                      <a:r>
                        <a:rPr lang="tr-TR" sz="900" dirty="0">
                          <a:solidFill>
                            <a:schemeClr val="tx1"/>
                          </a:solidFill>
                          <a:effectLst/>
                        </a:rPr>
                        <a:t>0</a:t>
                      </a:r>
                      <a:endParaRPr lang="tr-TR" dirty="0"/>
                    </a:p>
                  </a:txBody>
                  <a:tcPr marL="40852" marR="40852" marT="0" marB="0" anchor="ctr"/>
                </a:tc>
                <a:extLst>
                  <a:ext uri="{0D108BD9-81ED-4DB2-BD59-A6C34878D82A}">
                    <a16:rowId xmlns:a16="http://schemas.microsoft.com/office/drawing/2014/main" val="1210304665"/>
                  </a:ext>
                </a:extLst>
              </a:tr>
              <a:tr h="620230">
                <a:tc>
                  <a:txBody>
                    <a:bodyPr/>
                    <a:lstStyle/>
                    <a:p>
                      <a:pPr algn="just">
                        <a:lnSpc>
                          <a:spcPct val="115000"/>
                        </a:lnSpc>
                        <a:spcBef>
                          <a:spcPts val="1000"/>
                        </a:spcBef>
                        <a:spcAft>
                          <a:spcPts val="1000"/>
                        </a:spcAft>
                        <a:buNone/>
                      </a:pPr>
                      <a:r>
                        <a:rPr lang="tr-TR" sz="900" dirty="0">
                          <a:solidFill>
                            <a:schemeClr val="bg1"/>
                          </a:solidFill>
                          <a:effectLst/>
                        </a:rPr>
                        <a:t>İzleme Dönemindeki Gerçekleştirilen İşlemlerin Açıklanması</a:t>
                      </a:r>
                      <a:endParaRPr lang="tr-TR" sz="900"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Ocak-Haziran döneminde ticarileşen ürün ve ticarileşme hedefi bulunmamaktadır. </a:t>
                      </a:r>
                      <a:r>
                        <a:rPr lang="tr-TR" sz="900" b="1" dirty="0">
                          <a:solidFill>
                            <a:srgbClr val="FF0000"/>
                          </a:solidFill>
                          <a:effectLst/>
                          <a:highlight>
                            <a:srgbClr val="FFFF00"/>
                          </a:highlight>
                        </a:rPr>
                        <a:t>Ancak ürün ticarileştirme konusundaki bilgilendirme faaliyetlerinin Proje Ofisi Koordinatörlüğünce tüm öğretim elemanlarına yönelik olarak kapsamlı biçimde yürütülmesi ve plan dönemi sonundaki (2029) bir adet ticarileşme hedefine ilişkin çalışmalar zamana yayılarak hedef temelli biçimde yürütülmeye devam edilmelidir. </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0852" marR="4085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845949539"/>
                  </a:ext>
                </a:extLst>
              </a:tr>
            </a:tbl>
          </a:graphicData>
        </a:graphic>
      </p:graphicFrame>
    </p:spTree>
    <p:extLst>
      <p:ext uri="{BB962C8B-B14F-4D97-AF65-F5344CB8AC3E}">
        <p14:creationId xmlns:p14="http://schemas.microsoft.com/office/powerpoint/2010/main" val="3422811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89AA35-1B65-F295-DFF9-5F75870FBF5E}"/>
            </a:ext>
          </a:extLst>
        </p:cNvPr>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4643DE69-093B-5FFD-2C3D-81301E007918}"/>
              </a:ext>
            </a:extLst>
          </p:cNvPr>
          <p:cNvGraphicFramePr>
            <a:graphicFrameLocks noGrp="1"/>
          </p:cNvGraphicFramePr>
          <p:nvPr>
            <p:extLst>
              <p:ext uri="{D42A27DB-BD31-4B8C-83A1-F6EECF244321}">
                <p14:modId xmlns:p14="http://schemas.microsoft.com/office/powerpoint/2010/main" val="732709666"/>
              </p:ext>
            </p:extLst>
          </p:nvPr>
        </p:nvGraphicFramePr>
        <p:xfrm>
          <a:off x="1368337" y="519730"/>
          <a:ext cx="10459041" cy="5787065"/>
        </p:xfrm>
        <a:graphic>
          <a:graphicData uri="http://schemas.openxmlformats.org/drawingml/2006/table">
            <a:tbl>
              <a:tblPr firstRow="1" firstCol="1" bandRow="1">
                <a:tableStyleId>{5C22544A-7EE6-4342-B048-85BDC9FD1C3A}</a:tableStyleId>
              </a:tblPr>
              <a:tblGrid>
                <a:gridCol w="2395541">
                  <a:extLst>
                    <a:ext uri="{9D8B030D-6E8A-4147-A177-3AD203B41FA5}">
                      <a16:colId xmlns:a16="http://schemas.microsoft.com/office/drawing/2014/main" val="2340738425"/>
                    </a:ext>
                  </a:extLst>
                </a:gridCol>
                <a:gridCol w="904483">
                  <a:extLst>
                    <a:ext uri="{9D8B030D-6E8A-4147-A177-3AD203B41FA5}">
                      <a16:colId xmlns:a16="http://schemas.microsoft.com/office/drawing/2014/main" val="3268572022"/>
                    </a:ext>
                  </a:extLst>
                </a:gridCol>
                <a:gridCol w="1538943">
                  <a:extLst>
                    <a:ext uri="{9D8B030D-6E8A-4147-A177-3AD203B41FA5}">
                      <a16:colId xmlns:a16="http://schemas.microsoft.com/office/drawing/2014/main" val="3542614195"/>
                    </a:ext>
                  </a:extLst>
                </a:gridCol>
                <a:gridCol w="1686941">
                  <a:extLst>
                    <a:ext uri="{9D8B030D-6E8A-4147-A177-3AD203B41FA5}">
                      <a16:colId xmlns:a16="http://schemas.microsoft.com/office/drawing/2014/main" val="140146045"/>
                    </a:ext>
                  </a:extLst>
                </a:gridCol>
                <a:gridCol w="2208727">
                  <a:extLst>
                    <a:ext uri="{9D8B030D-6E8A-4147-A177-3AD203B41FA5}">
                      <a16:colId xmlns:a16="http://schemas.microsoft.com/office/drawing/2014/main" val="2056162842"/>
                    </a:ext>
                  </a:extLst>
                </a:gridCol>
                <a:gridCol w="1724406">
                  <a:extLst>
                    <a:ext uri="{9D8B030D-6E8A-4147-A177-3AD203B41FA5}">
                      <a16:colId xmlns:a16="http://schemas.microsoft.com/office/drawing/2014/main" val="2717888323"/>
                    </a:ext>
                  </a:extLst>
                </a:gridCol>
              </a:tblGrid>
              <a:tr h="380566">
                <a:tc>
                  <a:txBody>
                    <a:bodyPr/>
                    <a:lstStyle/>
                    <a:p>
                      <a:pPr algn="just">
                        <a:lnSpc>
                          <a:spcPct val="115000"/>
                        </a:lnSpc>
                        <a:spcBef>
                          <a:spcPts val="1000"/>
                        </a:spcBef>
                        <a:spcAft>
                          <a:spcPts val="1000"/>
                        </a:spcAft>
                        <a:buNone/>
                      </a:pPr>
                      <a:r>
                        <a:rPr lang="tr-TR" sz="900" b="1">
                          <a:solidFill>
                            <a:schemeClr val="bg1"/>
                          </a:solidFill>
                          <a:effectLst/>
                        </a:rPr>
                        <a:t>Amaç (A3)</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Kurumsal Kapasite Ve İşleyişi Geliştirmek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961484655"/>
                  </a:ext>
                </a:extLst>
              </a:tr>
              <a:tr h="406514">
                <a:tc>
                  <a:txBody>
                    <a:bodyPr/>
                    <a:lstStyle/>
                    <a:p>
                      <a:pPr algn="just">
                        <a:lnSpc>
                          <a:spcPct val="115000"/>
                        </a:lnSpc>
                        <a:spcBef>
                          <a:spcPts val="1000"/>
                        </a:spcBef>
                        <a:spcAft>
                          <a:spcPts val="1000"/>
                        </a:spcAft>
                        <a:buNone/>
                      </a:pPr>
                      <a:r>
                        <a:rPr lang="tr-TR" sz="900" b="1">
                          <a:solidFill>
                            <a:schemeClr val="bg1"/>
                          </a:solidFill>
                          <a:effectLst/>
                        </a:rPr>
                        <a:t>Hedef (H1)</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gridSpan="5">
                  <a:txBody>
                    <a:bodyPr/>
                    <a:lstStyle/>
                    <a:p>
                      <a:pPr algn="just">
                        <a:lnSpc>
                          <a:spcPct val="115000"/>
                        </a:lnSpc>
                        <a:spcBef>
                          <a:spcPts val="1000"/>
                        </a:spcBef>
                        <a:spcAft>
                          <a:spcPts val="1000"/>
                        </a:spcAft>
                        <a:buNone/>
                      </a:pPr>
                      <a:r>
                        <a:rPr lang="tr-TR" sz="900" b="1">
                          <a:solidFill>
                            <a:schemeClr val="tx1"/>
                          </a:solidFill>
                          <a:effectLst/>
                        </a:rPr>
                        <a:t>Üniversite İdari Personelinin Niteliğini Geliştirmek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658967963"/>
                  </a:ext>
                </a:extLst>
              </a:tr>
              <a:tr h="411559">
                <a:tc>
                  <a:txBody>
                    <a:bodyPr/>
                    <a:lstStyle/>
                    <a:p>
                      <a:pPr algn="just">
                        <a:lnSpc>
                          <a:spcPct val="115000"/>
                        </a:lnSpc>
                        <a:spcBef>
                          <a:spcPts val="1000"/>
                        </a:spcBef>
                        <a:spcAft>
                          <a:spcPts val="1000"/>
                        </a:spcAft>
                        <a:buNone/>
                      </a:pPr>
                      <a:r>
                        <a:rPr lang="tr-TR" sz="900" b="1">
                          <a:solidFill>
                            <a:schemeClr val="bg1"/>
                          </a:solidFill>
                          <a:effectLst/>
                        </a:rPr>
                        <a:t>H3.1 Performansı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gridSpan="5">
                  <a:txBody>
                    <a:bodyPr/>
                    <a:lstStyle/>
                    <a:p>
                      <a:pPr algn="just">
                        <a:lnSpc>
                          <a:spcPct val="115000"/>
                        </a:lnSpc>
                        <a:spcBef>
                          <a:spcPts val="1000"/>
                        </a:spcBef>
                        <a:spcAft>
                          <a:spcPts val="1000"/>
                        </a:spcAft>
                        <a:buNone/>
                      </a:pPr>
                      <a:r>
                        <a:rPr lang="tr-TR" sz="900" b="1">
                          <a:solidFill>
                            <a:schemeClr val="tx1"/>
                          </a:solidFill>
                          <a:effectLst/>
                        </a:rPr>
                        <a:t>(PG3.1.1 Performansı x Hedefe Etkisi) + (PG3.1.2 Performansı x Hedefe Etkisi)= % 50,00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954536345"/>
                  </a:ext>
                </a:extLst>
              </a:tr>
              <a:tr h="509583">
                <a:tc>
                  <a:txBody>
                    <a:bodyPr/>
                    <a:lstStyle/>
                    <a:p>
                      <a:pPr algn="just">
                        <a:lnSpc>
                          <a:spcPct val="115000"/>
                        </a:lnSpc>
                        <a:spcBef>
                          <a:spcPts val="1000"/>
                        </a:spcBef>
                        <a:spcAft>
                          <a:spcPts val="1000"/>
                        </a:spcAft>
                        <a:buNone/>
                      </a:pPr>
                      <a:r>
                        <a:rPr lang="tr-TR" sz="900" b="1">
                          <a:solidFill>
                            <a:schemeClr val="bg1"/>
                          </a:solidFill>
                          <a:effectLst/>
                        </a:rPr>
                        <a:t>Sorumlu Birim</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gridSpan="5">
                  <a:txBody>
                    <a:bodyPr/>
                    <a:lstStyle/>
                    <a:p>
                      <a:pPr algn="just">
                        <a:lnSpc>
                          <a:spcPct val="115000"/>
                        </a:lnSpc>
                        <a:spcBef>
                          <a:spcPts val="1000"/>
                        </a:spcBef>
                        <a:spcAft>
                          <a:spcPts val="1000"/>
                        </a:spcAft>
                        <a:buNone/>
                      </a:pPr>
                      <a:r>
                        <a:rPr lang="tr-TR" sz="900" b="1">
                          <a:solidFill>
                            <a:schemeClr val="tx1"/>
                          </a:solidFill>
                          <a:effectLst/>
                        </a:rPr>
                        <a:t>Personel Daire Başkanlığı</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414260952"/>
                  </a:ext>
                </a:extLst>
              </a:tr>
              <a:tr h="664768">
                <a:tc>
                  <a:txBody>
                    <a:bodyPr/>
                    <a:lstStyle/>
                    <a:p>
                      <a:pPr algn="just">
                        <a:lnSpc>
                          <a:spcPct val="115000"/>
                        </a:lnSpc>
                        <a:spcBef>
                          <a:spcPts val="1000"/>
                        </a:spcBef>
                        <a:spcAft>
                          <a:spcPts val="1000"/>
                        </a:spcAft>
                        <a:buNone/>
                      </a:pPr>
                      <a:r>
                        <a:rPr lang="tr-TR" sz="900" b="1">
                          <a:solidFill>
                            <a:schemeClr val="bg1"/>
                          </a:solidFill>
                          <a:effectLst/>
                        </a:rPr>
                        <a:t>Performans Göstergesi</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Gerçekleşme Değeri (C)</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extLst>
                  <a:ext uri="{0D108BD9-81ED-4DB2-BD59-A6C34878D82A}">
                    <a16:rowId xmlns:a16="http://schemas.microsoft.com/office/drawing/2014/main" val="886655020"/>
                  </a:ext>
                </a:extLst>
              </a:tr>
              <a:tr h="916816">
                <a:tc>
                  <a:txBody>
                    <a:bodyPr/>
                    <a:lstStyle/>
                    <a:p>
                      <a:pPr algn="just">
                        <a:lnSpc>
                          <a:spcPct val="115000"/>
                        </a:lnSpc>
                        <a:spcBef>
                          <a:spcPts val="1000"/>
                        </a:spcBef>
                        <a:spcAft>
                          <a:spcPts val="1000"/>
                        </a:spcAft>
                        <a:buNone/>
                      </a:pPr>
                      <a:r>
                        <a:rPr lang="tr-TR" sz="900" b="1">
                          <a:solidFill>
                            <a:schemeClr val="bg1"/>
                          </a:solidFill>
                          <a:effectLst/>
                        </a:rPr>
                        <a:t>PG 3.1.1. Düzenlenen Kişisel Ve Mesleki Gelişim Etkinliklerinin Sayısı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50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24</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26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11</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a:solidFill>
                            <a:schemeClr val="tx1"/>
                          </a:solidFill>
                          <a:effectLst/>
                        </a:rPr>
                        <a:t>-650,00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extLst>
                  <a:ext uri="{0D108BD9-81ED-4DB2-BD59-A6C34878D82A}">
                    <a16:rowId xmlns:a16="http://schemas.microsoft.com/office/drawing/2014/main" val="2767475758"/>
                  </a:ext>
                </a:extLst>
              </a:tr>
              <a:tr h="550246">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yıl içerisinde gerçekleştirilmesi planlanan kişisel ve mesleki gelişim etkinlikleri dikkate alındığında yıl sonunda ilgili gösterge hedefine ulaşılabileceği öngörülmektedir. </a:t>
                      </a:r>
                      <a:r>
                        <a:rPr lang="tr-TR" sz="900" b="1" dirty="0">
                          <a:solidFill>
                            <a:srgbClr val="FF0000"/>
                          </a:solidFill>
                          <a:effectLst/>
                          <a:highlight>
                            <a:srgbClr val="FFFF00"/>
                          </a:highlight>
                        </a:rPr>
                        <a:t>Personel Daire Başkanlığınca gerekli önlemler alınarak hedef gerçekleşmesi rahatlıkla sağlanabilecektir.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129479549"/>
                  </a:ext>
                </a:extLst>
              </a:tr>
              <a:tr h="625844">
                <a:tc>
                  <a:txBody>
                    <a:bodyPr/>
                    <a:lstStyle/>
                    <a:p>
                      <a:pPr algn="just">
                        <a:lnSpc>
                          <a:spcPct val="115000"/>
                        </a:lnSpc>
                        <a:spcBef>
                          <a:spcPts val="1000"/>
                        </a:spcBef>
                        <a:spcAft>
                          <a:spcPts val="1000"/>
                        </a:spcAft>
                        <a:buNone/>
                      </a:pPr>
                      <a:r>
                        <a:rPr lang="tr-TR" sz="900" b="1">
                          <a:solidFill>
                            <a:schemeClr val="bg1"/>
                          </a:solidFill>
                          <a:effectLst/>
                        </a:rPr>
                        <a:t>PG3.1.2. Personel Başına Düzenlenen Kişisel Ve Mesleki Gelişim Etkinliklerine Katılım Oranı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dirty="0">
                          <a:solidFill>
                            <a:schemeClr val="tx1"/>
                          </a:solidFill>
                          <a:effectLst/>
                        </a:rPr>
                        <a:t>50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lnSpc>
                          <a:spcPct val="115000"/>
                        </a:lnSpc>
                        <a:spcBef>
                          <a:spcPts val="1000"/>
                        </a:spcBef>
                        <a:spcAft>
                          <a:spcPts val="1000"/>
                        </a:spcAft>
                        <a:buNone/>
                      </a:pPr>
                      <a:r>
                        <a:rPr lang="tr-TR" sz="900" b="1" dirty="0">
                          <a:solidFill>
                            <a:schemeClr val="tx1"/>
                          </a:solidFill>
                          <a:effectLst/>
                        </a:rPr>
                        <a:t>1,5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a:txBody>
                    <a:bodyPr/>
                    <a:lstStyle/>
                    <a:p>
                      <a:pPr algn="ctr"/>
                      <a:r>
                        <a:rPr lang="tr-TR" sz="900" b="1" dirty="0">
                          <a:solidFill>
                            <a:schemeClr val="tx1"/>
                          </a:solidFill>
                          <a:effectLst/>
                        </a:rPr>
                        <a:t>1,7</a:t>
                      </a:r>
                      <a:endParaRPr lang="tr-TR" dirty="0"/>
                    </a:p>
                  </a:txBody>
                  <a:tcPr marL="60114" marR="60114" marT="0" marB="0" anchor="ctr"/>
                </a:tc>
                <a:tc>
                  <a:txBody>
                    <a:bodyPr/>
                    <a:lstStyle/>
                    <a:p>
                      <a:pPr algn="ctr"/>
                      <a:r>
                        <a:rPr lang="tr-TR" sz="900" b="1" dirty="0">
                          <a:solidFill>
                            <a:schemeClr val="tx1"/>
                          </a:solidFill>
                          <a:effectLst/>
                        </a:rPr>
                        <a:t>2,69</a:t>
                      </a:r>
                      <a:endParaRPr lang="tr-TR" dirty="0"/>
                    </a:p>
                  </a:txBody>
                  <a:tcPr marL="60114" marR="60114" marT="0" marB="0" anchor="ctr"/>
                </a:tc>
                <a:tc>
                  <a:txBody>
                    <a:bodyPr/>
                    <a:lstStyle/>
                    <a:p>
                      <a:pPr algn="ctr"/>
                      <a:r>
                        <a:rPr lang="tr-TR" sz="900" b="1" dirty="0">
                          <a:solidFill>
                            <a:schemeClr val="tx1"/>
                          </a:solidFill>
                          <a:effectLst/>
                        </a:rPr>
                        <a:t>595,00</a:t>
                      </a:r>
                      <a:endParaRPr lang="tr-TR" dirty="0"/>
                    </a:p>
                  </a:txBody>
                  <a:tcPr marL="60114" marR="60114" marT="0" marB="0" anchor="ctr"/>
                </a:tc>
                <a:extLst>
                  <a:ext uri="{0D108BD9-81ED-4DB2-BD59-A6C34878D82A}">
                    <a16:rowId xmlns:a16="http://schemas.microsoft.com/office/drawing/2014/main" val="3071997605"/>
                  </a:ext>
                </a:extLst>
              </a:tr>
              <a:tr h="1321169">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üzerinde olduğu görülmekte olup, ilgili gösterge hedefine ulaşılmış ve hedef değer aşılmıştır. Performans değerinin yüksek çıkmasının, izleme dönemindeki gerçekleşme değerinin başlangıç ve yıl sonu hedef değerleri ile karşılaştırılması suretiyle yapılan hesaplama yönteminden kaynaklandığı değerlendirilmektedir.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60114" marR="60114"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65130104"/>
                  </a:ext>
                </a:extLst>
              </a:tr>
            </a:tbl>
          </a:graphicData>
        </a:graphic>
      </p:graphicFrame>
    </p:spTree>
    <p:extLst>
      <p:ext uri="{BB962C8B-B14F-4D97-AF65-F5344CB8AC3E}">
        <p14:creationId xmlns:p14="http://schemas.microsoft.com/office/powerpoint/2010/main" val="4209700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99A32F-4777-6355-D777-E80146246F64}"/>
            </a:ext>
          </a:extLst>
        </p:cNvPr>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ABDFA1E1-1E96-47D8-A64C-CB7EE42A3974}"/>
              </a:ext>
            </a:extLst>
          </p:cNvPr>
          <p:cNvGraphicFramePr>
            <a:graphicFrameLocks noGrp="1"/>
          </p:cNvGraphicFramePr>
          <p:nvPr>
            <p:extLst>
              <p:ext uri="{D42A27DB-BD31-4B8C-83A1-F6EECF244321}">
                <p14:modId xmlns:p14="http://schemas.microsoft.com/office/powerpoint/2010/main" val="541997024"/>
              </p:ext>
            </p:extLst>
          </p:nvPr>
        </p:nvGraphicFramePr>
        <p:xfrm>
          <a:off x="265445" y="729750"/>
          <a:ext cx="11741395" cy="5995789"/>
        </p:xfrm>
        <a:graphic>
          <a:graphicData uri="http://schemas.openxmlformats.org/drawingml/2006/table">
            <a:tbl>
              <a:tblPr firstRow="1" firstCol="1" bandRow="1">
                <a:tableStyleId>{5C22544A-7EE6-4342-B048-85BDC9FD1C3A}</a:tableStyleId>
              </a:tblPr>
              <a:tblGrid>
                <a:gridCol w="2866193">
                  <a:extLst>
                    <a:ext uri="{9D8B030D-6E8A-4147-A177-3AD203B41FA5}">
                      <a16:colId xmlns:a16="http://schemas.microsoft.com/office/drawing/2014/main" val="2108175770"/>
                    </a:ext>
                  </a:extLst>
                </a:gridCol>
                <a:gridCol w="1065536">
                  <a:extLst>
                    <a:ext uri="{9D8B030D-6E8A-4147-A177-3AD203B41FA5}">
                      <a16:colId xmlns:a16="http://schemas.microsoft.com/office/drawing/2014/main" val="2832187038"/>
                    </a:ext>
                  </a:extLst>
                </a:gridCol>
                <a:gridCol w="1887740">
                  <a:extLst>
                    <a:ext uri="{9D8B030D-6E8A-4147-A177-3AD203B41FA5}">
                      <a16:colId xmlns:a16="http://schemas.microsoft.com/office/drawing/2014/main" val="3330027387"/>
                    </a:ext>
                  </a:extLst>
                </a:gridCol>
                <a:gridCol w="1137258">
                  <a:extLst>
                    <a:ext uri="{9D8B030D-6E8A-4147-A177-3AD203B41FA5}">
                      <a16:colId xmlns:a16="http://schemas.microsoft.com/office/drawing/2014/main" val="123361151"/>
                    </a:ext>
                  </a:extLst>
                </a:gridCol>
                <a:gridCol w="2342387">
                  <a:extLst>
                    <a:ext uri="{9D8B030D-6E8A-4147-A177-3AD203B41FA5}">
                      <a16:colId xmlns:a16="http://schemas.microsoft.com/office/drawing/2014/main" val="1378552296"/>
                    </a:ext>
                  </a:extLst>
                </a:gridCol>
                <a:gridCol w="2442281">
                  <a:extLst>
                    <a:ext uri="{9D8B030D-6E8A-4147-A177-3AD203B41FA5}">
                      <a16:colId xmlns:a16="http://schemas.microsoft.com/office/drawing/2014/main" val="2161471490"/>
                    </a:ext>
                  </a:extLst>
                </a:gridCol>
              </a:tblGrid>
              <a:tr h="229935">
                <a:tc>
                  <a:txBody>
                    <a:bodyPr/>
                    <a:lstStyle/>
                    <a:p>
                      <a:pPr algn="just">
                        <a:lnSpc>
                          <a:spcPct val="115000"/>
                        </a:lnSpc>
                        <a:spcBef>
                          <a:spcPts val="1000"/>
                        </a:spcBef>
                        <a:spcAft>
                          <a:spcPts val="1000"/>
                        </a:spcAft>
                        <a:buNone/>
                      </a:pPr>
                      <a:r>
                        <a:rPr lang="tr-TR" sz="900" b="1" dirty="0">
                          <a:solidFill>
                            <a:schemeClr val="bg1"/>
                          </a:solidFill>
                          <a:effectLst/>
                        </a:rPr>
                        <a:t>Amaç (A3)</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Kurumsal Kapasite Ve İşleyişi Geliştirmek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685449537"/>
                  </a:ext>
                </a:extLst>
              </a:tr>
              <a:tr h="193901">
                <a:tc>
                  <a:txBody>
                    <a:bodyPr/>
                    <a:lstStyle/>
                    <a:p>
                      <a:pPr algn="just">
                        <a:lnSpc>
                          <a:spcPct val="115000"/>
                        </a:lnSpc>
                        <a:spcBef>
                          <a:spcPts val="1000"/>
                        </a:spcBef>
                        <a:spcAft>
                          <a:spcPts val="1000"/>
                        </a:spcAft>
                        <a:buNone/>
                      </a:pPr>
                      <a:r>
                        <a:rPr lang="tr-TR" sz="900" b="1" dirty="0">
                          <a:solidFill>
                            <a:schemeClr val="bg1"/>
                          </a:solidFill>
                          <a:effectLst/>
                        </a:rPr>
                        <a:t>Hedef (H2)</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gridSpan="5">
                  <a:txBody>
                    <a:bodyPr/>
                    <a:lstStyle/>
                    <a:p>
                      <a:pPr algn="just">
                        <a:lnSpc>
                          <a:spcPct val="115000"/>
                        </a:lnSpc>
                        <a:spcBef>
                          <a:spcPts val="1000"/>
                        </a:spcBef>
                        <a:spcAft>
                          <a:spcPts val="1000"/>
                        </a:spcAft>
                        <a:buNone/>
                      </a:pPr>
                      <a:r>
                        <a:rPr lang="tr-TR" sz="900" b="1">
                          <a:solidFill>
                            <a:schemeClr val="tx1"/>
                          </a:solidFill>
                          <a:effectLst/>
                        </a:rPr>
                        <a:t>Öğrencilere Yönelik Sosyal, Kültürel Ve Sportif Faaliyetleri Artırmak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988201112"/>
                  </a:ext>
                </a:extLst>
              </a:tr>
              <a:tr h="240573">
                <a:tc>
                  <a:txBody>
                    <a:bodyPr/>
                    <a:lstStyle/>
                    <a:p>
                      <a:pPr algn="just">
                        <a:lnSpc>
                          <a:spcPct val="115000"/>
                        </a:lnSpc>
                        <a:spcBef>
                          <a:spcPts val="1000"/>
                        </a:spcBef>
                        <a:spcAft>
                          <a:spcPts val="1000"/>
                        </a:spcAft>
                        <a:buNone/>
                      </a:pPr>
                      <a:r>
                        <a:rPr lang="tr-TR" sz="900" b="1">
                          <a:solidFill>
                            <a:schemeClr val="bg1"/>
                          </a:solidFill>
                          <a:effectLst/>
                        </a:rPr>
                        <a:t>H3.2 Performansı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gridSpan="5">
                  <a:txBody>
                    <a:bodyPr/>
                    <a:lstStyle/>
                    <a:p>
                      <a:pPr algn="just">
                        <a:lnSpc>
                          <a:spcPct val="115000"/>
                        </a:lnSpc>
                        <a:spcBef>
                          <a:spcPts val="1000"/>
                        </a:spcBef>
                        <a:spcAft>
                          <a:spcPts val="1000"/>
                        </a:spcAft>
                        <a:buNone/>
                      </a:pPr>
                      <a:r>
                        <a:rPr lang="tr-TR" sz="900" b="1">
                          <a:solidFill>
                            <a:schemeClr val="tx1"/>
                          </a:solidFill>
                          <a:effectLst/>
                        </a:rPr>
                        <a:t>(PG3.2.1 Performansı x Hedefe Etkisi) + (PG3.2.2 Performansı x Hedefe Etkisi) +(PG3.2.3 Performansı x Hedefe Etkisi) + (PG3.2.4 Performansı x Hedefe Etkisi) = % 69,38</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269965900"/>
                  </a:ext>
                </a:extLst>
              </a:tr>
              <a:tr h="195273">
                <a:tc>
                  <a:txBody>
                    <a:bodyPr/>
                    <a:lstStyle/>
                    <a:p>
                      <a:pPr algn="just">
                        <a:lnSpc>
                          <a:spcPct val="115000"/>
                        </a:lnSpc>
                        <a:spcBef>
                          <a:spcPts val="1000"/>
                        </a:spcBef>
                        <a:spcAft>
                          <a:spcPts val="1000"/>
                        </a:spcAft>
                        <a:buNone/>
                      </a:pPr>
                      <a:r>
                        <a:rPr lang="tr-TR" sz="900" b="1" dirty="0">
                          <a:solidFill>
                            <a:schemeClr val="bg1"/>
                          </a:solidFill>
                          <a:effectLst/>
                        </a:rPr>
                        <a:t>Sorumlu Birim</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gridSpan="5">
                  <a:txBody>
                    <a:bodyPr/>
                    <a:lstStyle/>
                    <a:p>
                      <a:pPr algn="just">
                        <a:lnSpc>
                          <a:spcPct val="115000"/>
                        </a:lnSpc>
                        <a:spcBef>
                          <a:spcPts val="1000"/>
                        </a:spcBef>
                        <a:spcAft>
                          <a:spcPts val="1000"/>
                        </a:spcAft>
                        <a:buNone/>
                      </a:pPr>
                      <a:r>
                        <a:rPr lang="tr-TR" sz="900" b="1">
                          <a:solidFill>
                            <a:schemeClr val="tx1"/>
                          </a:solidFill>
                          <a:effectLst/>
                        </a:rPr>
                        <a:t>Sağlık, Kültür Ve Spor Daire Başkanlığı</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92114566"/>
                  </a:ext>
                </a:extLst>
              </a:tr>
              <a:tr h="608810">
                <a:tc>
                  <a:txBody>
                    <a:bodyPr/>
                    <a:lstStyle/>
                    <a:p>
                      <a:pPr algn="just">
                        <a:lnSpc>
                          <a:spcPct val="115000"/>
                        </a:lnSpc>
                        <a:spcBef>
                          <a:spcPts val="1000"/>
                        </a:spcBef>
                        <a:spcAft>
                          <a:spcPts val="1000"/>
                        </a:spcAft>
                        <a:buNone/>
                      </a:pPr>
                      <a:r>
                        <a:rPr lang="tr-TR" sz="900" b="1">
                          <a:solidFill>
                            <a:schemeClr val="bg1"/>
                          </a:solidFill>
                          <a:effectLst/>
                        </a:rPr>
                        <a:t>Performans Göstergesi</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Plan Dönemi Başlangıç Değeri (A)</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İzleme Dönemindeki Yılsonu Hedeflenen Değer(2026)(B)</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r>
                        <a:rPr lang="tr-TR" sz="900" b="1" dirty="0">
                          <a:solidFill>
                            <a:schemeClr val="tx1"/>
                          </a:solidFill>
                          <a:effectLst/>
                        </a:rPr>
                        <a:t>İzleme Dönemindeki Gerçekleşme Değeri (C)</a:t>
                      </a:r>
                      <a:endParaRPr lang="tr-TR" dirty="0"/>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Performans(%)</a:t>
                      </a:r>
                    </a:p>
                    <a:p>
                      <a:pPr algn="ctr">
                        <a:lnSpc>
                          <a:spcPct val="115000"/>
                        </a:lnSpc>
                        <a:spcBef>
                          <a:spcPts val="1000"/>
                        </a:spcBef>
                        <a:spcAft>
                          <a:spcPts val="1000"/>
                        </a:spcAft>
                        <a:buNone/>
                      </a:pPr>
                      <a:r>
                        <a:rPr lang="tr-TR" sz="900" b="1" dirty="0">
                          <a:solidFill>
                            <a:schemeClr val="tx1"/>
                          </a:solidFill>
                          <a:effectLst/>
                        </a:rPr>
                        <a:t>(C-A)/(B-A)</a:t>
                      </a:r>
                      <a:endParaRPr lang="tr-TR" dirty="0"/>
                    </a:p>
                  </a:txBody>
                  <a:tcPr marL="31183" marR="31183" marT="0" marB="0" anchor="ctr"/>
                </a:tc>
                <a:extLst>
                  <a:ext uri="{0D108BD9-81ED-4DB2-BD59-A6C34878D82A}">
                    <a16:rowId xmlns:a16="http://schemas.microsoft.com/office/drawing/2014/main" val="95057929"/>
                  </a:ext>
                </a:extLst>
              </a:tr>
              <a:tr h="442023">
                <a:tc>
                  <a:txBody>
                    <a:bodyPr/>
                    <a:lstStyle/>
                    <a:p>
                      <a:pPr algn="just">
                        <a:lnSpc>
                          <a:spcPct val="115000"/>
                        </a:lnSpc>
                        <a:spcBef>
                          <a:spcPts val="1000"/>
                        </a:spcBef>
                        <a:spcAft>
                          <a:spcPts val="1000"/>
                        </a:spcAft>
                        <a:buNone/>
                      </a:pPr>
                      <a:r>
                        <a:rPr lang="tr-TR" sz="900" b="1" dirty="0">
                          <a:solidFill>
                            <a:schemeClr val="bg1"/>
                          </a:solidFill>
                          <a:effectLst/>
                        </a:rPr>
                        <a:t>PG 3.2.1. Sosyal, Kültürel Ve Sportif Faaliyet Sayısı (Öğrenci Toplulukları Dışında Gerçekleştirilen)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a:solidFill>
                            <a:schemeClr val="tx1"/>
                          </a:solidFill>
                          <a:effectLst/>
                        </a:rPr>
                        <a:t>40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a:solidFill>
                            <a:schemeClr val="tx1"/>
                          </a:solidFill>
                          <a:effectLst/>
                        </a:rPr>
                        <a:t>200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a:solidFill>
                            <a:schemeClr val="tx1"/>
                          </a:solidFill>
                          <a:effectLst/>
                        </a:rPr>
                        <a:t>110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r>
                        <a:rPr lang="tr-TR" sz="900" b="1" dirty="0">
                          <a:solidFill>
                            <a:schemeClr val="tx1"/>
                          </a:solidFill>
                          <a:effectLst/>
                        </a:rPr>
                        <a:t>55</a:t>
                      </a:r>
                      <a:endParaRPr lang="tr-TR" dirty="0"/>
                    </a:p>
                  </a:txBody>
                  <a:tcPr marL="31183" marR="31183" marT="0" marB="0" anchor="ctr"/>
                </a:tc>
                <a:tc>
                  <a:txBody>
                    <a:bodyPr/>
                    <a:lstStyle/>
                    <a:p>
                      <a:pPr algn="ctr"/>
                      <a:r>
                        <a:rPr lang="tr-TR" sz="900" b="1" dirty="0">
                          <a:solidFill>
                            <a:schemeClr val="tx1"/>
                          </a:solidFill>
                          <a:effectLst/>
                        </a:rPr>
                        <a:t>161,11</a:t>
                      </a:r>
                      <a:endParaRPr lang="tr-TR" dirty="0"/>
                    </a:p>
                  </a:txBody>
                  <a:tcPr marL="31183" marR="31183" marT="0" marB="0" anchor="ctr"/>
                </a:tc>
                <a:extLst>
                  <a:ext uri="{0D108BD9-81ED-4DB2-BD59-A6C34878D82A}">
                    <a16:rowId xmlns:a16="http://schemas.microsoft.com/office/drawing/2014/main" val="389159590"/>
                  </a:ext>
                </a:extLst>
              </a:tr>
              <a:tr h="781606">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değerler, stratejik planın uygulanması sürecinde gerçekleştirilen revizyonlar doğrultusunda yeniden değerlendirilmiştir. Söz konusu revizyon kapsamında göstergeye ilişkin hedef ve gerçekleşme değerlerinde değişiklik meydana gelmiş olup, izleme döneminde elde edilen verilerin güncel durumu doğru ve tutarlı şekilde yansıttığı değerlendirilmiştir. Revize edilen değerler dikkate alındığında, yıl sonunda ilgili gösterge hedefine ulaşılabileceği öngörülmektedir. Performans değerinin yüksek çıkmasının, izleme dönemindeki gerçekleşme değerinin başlangıç ve yıl sonu hedef değerleri ile karşılaştırılması suretiyle yapılan hesaplama yönteminden kaynaklandığı değerlendirilmektedir.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27925826"/>
                  </a:ext>
                </a:extLst>
              </a:tr>
              <a:tr h="337009">
                <a:tc>
                  <a:txBody>
                    <a:bodyPr/>
                    <a:lstStyle/>
                    <a:p>
                      <a:pPr algn="just">
                        <a:lnSpc>
                          <a:spcPct val="115000"/>
                        </a:lnSpc>
                        <a:spcBef>
                          <a:spcPts val="1000"/>
                        </a:spcBef>
                        <a:spcAft>
                          <a:spcPts val="1000"/>
                        </a:spcAft>
                        <a:buNone/>
                      </a:pPr>
                      <a:r>
                        <a:rPr lang="tr-TR" sz="900" b="1">
                          <a:solidFill>
                            <a:schemeClr val="bg1"/>
                          </a:solidFill>
                          <a:effectLst/>
                        </a:rPr>
                        <a:t>PG 3.2.2. Öğrenci Topluluklarına Üye Olan Öğrenci Oranı (%)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10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64</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r>
                        <a:rPr lang="tr-TR" sz="900" b="1" dirty="0">
                          <a:solidFill>
                            <a:schemeClr val="tx1"/>
                          </a:solidFill>
                          <a:effectLst/>
                        </a:rPr>
                        <a:t>40</a:t>
                      </a:r>
                      <a:endParaRPr lang="tr-TR" sz="900" b="1" dirty="0">
                        <a:solidFill>
                          <a:schemeClr val="tx1"/>
                        </a:solidFill>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93,20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-121,67</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extLst>
                  <a:ext uri="{0D108BD9-81ED-4DB2-BD59-A6C34878D82A}">
                    <a16:rowId xmlns:a16="http://schemas.microsoft.com/office/drawing/2014/main" val="2657485848"/>
                  </a:ext>
                </a:extLst>
              </a:tr>
              <a:tr h="1572961">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Stratejik planın uygulanması sürecinde gerçekleştirilen revizyonlar doğrultusunda yeniden değerlendirilmiş, yapılan revizyon sonucunda göstergeye ilişkin hedef değer güncellenmiştir. Hedef 3.2 kapsamında yer alan PG 3.2.2 – “Öğrenci Topluluklarına Üye Olan Öğrenci Oranı (%)” göstergesinin 2026 yılı Ocak-Haziran dönemi gerçekleşmesi %40, yıl sonu hedefi ise %64 olarak belirlenmiştir. Göstergeye ilişkin mevcut veriler üzerinden hesaplanan performansının aşılarak %93,20 olduğu tespit edilmiş olup veri doğruluğuna ilişkin yapılan değerlendirmede tutarsızlık tespit edilmiştir. Sağlık Kültür ve Spor Başkanlığından alınan bilgi doğrultusunda yapılan değerlendirmede, stratejik plan kapsamında gerçekleştirilen revizyon sonrasında söz konusu göstergenin mevcut verilerle sağlıklı şekilde hesaplanmasını etkileyen bir veri kaynağı problemi olduğu tespit edilmiştir. 2026 yılında öğrenci topluluklarının yönetim ve üyelik süreçlerinin daha sağlıklı şekilde takip edilebilmesi amacıyla Topluluk Yönetim Sisteminin aktif hale getirilmesi planlanmış; ancak sistemin planlanan dönemde aktif hale getirilememesi nedeniyle mevcut topluluk üyeliklerine ilişkin öğrencilerin aktif öğrenci, mezun öğrenci ve pasif öğrenci ayrımının sistem üzerinden yapılamadığı görülmüştür. Bu durum, öğrenci topluluklarına üye olan öğrenci oranına ilişkin verinin sağlıklı ve tutarlı şekilde belirlenmesini engellemiş ve mevcut verinin gösterge açısından hatalı görünmesine neden olmuştur. Bu kapsamda,</a:t>
                      </a:r>
                      <a:r>
                        <a:rPr lang="tr-TR" sz="900" b="1" dirty="0">
                          <a:solidFill>
                            <a:schemeClr val="tx1"/>
                          </a:solidFill>
                          <a:effectLst/>
                          <a:highlight>
                            <a:srgbClr val="FFFF00"/>
                          </a:highlight>
                        </a:rPr>
                        <a:t> </a:t>
                      </a:r>
                      <a:r>
                        <a:rPr lang="tr-TR" sz="900" b="1" dirty="0">
                          <a:solidFill>
                            <a:srgbClr val="FF0000"/>
                          </a:solidFill>
                          <a:effectLst/>
                          <a:highlight>
                            <a:srgbClr val="FFFF00"/>
                          </a:highlight>
                        </a:rPr>
                        <a:t>Topluluk Yönetim Sisteminin aktif hale getirilmesi ve öğrenci topluluklarına ilişkin üyelik bilgilerinin öğrenci statüsü bazında güncel ve doğrulanabilir şekilde takip edilmesiyle birlikte göstergenin yeniden değerlendirilmesinin uygun olacağı değerlendirilmektedir.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30969421"/>
                  </a:ext>
                </a:extLst>
              </a:tr>
              <a:tr h="306794">
                <a:tc>
                  <a:txBody>
                    <a:bodyPr/>
                    <a:lstStyle/>
                    <a:p>
                      <a:pPr algn="just">
                        <a:lnSpc>
                          <a:spcPct val="115000"/>
                        </a:lnSpc>
                        <a:spcBef>
                          <a:spcPts val="1000"/>
                        </a:spcBef>
                        <a:spcAft>
                          <a:spcPts val="1000"/>
                        </a:spcAft>
                        <a:buNone/>
                      </a:pPr>
                      <a:r>
                        <a:rPr lang="tr-TR" sz="900" b="1" dirty="0">
                          <a:solidFill>
                            <a:schemeClr val="bg1"/>
                          </a:solidFill>
                          <a:effectLst/>
                        </a:rPr>
                        <a:t>PG 3.2.3. Öğrenci Topluluğu Başına Düşen Etkinlik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1,9</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r>
                        <a:rPr lang="tr-TR" sz="900" b="1" dirty="0">
                          <a:solidFill>
                            <a:schemeClr val="tx1"/>
                          </a:solidFill>
                          <a:effectLst/>
                        </a:rPr>
                        <a:t>2</a:t>
                      </a:r>
                      <a:endParaRPr lang="tr-TR" dirty="0"/>
                    </a:p>
                  </a:txBody>
                  <a:tcPr marL="31183" marR="31183" marT="0" marB="0" anchor="ctr"/>
                </a:tc>
                <a:tc>
                  <a:txBody>
                    <a:bodyPr/>
                    <a:lstStyle/>
                    <a:p>
                      <a:pPr algn="ctr"/>
                      <a:r>
                        <a:rPr lang="tr-TR" sz="900" b="1" dirty="0">
                          <a:solidFill>
                            <a:schemeClr val="tx1"/>
                          </a:solidFill>
                          <a:effectLst/>
                        </a:rPr>
                        <a:t>1,24</a:t>
                      </a:r>
                      <a:endParaRPr lang="tr-TR" dirty="0"/>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-660,00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extLst>
                  <a:ext uri="{0D108BD9-81ED-4DB2-BD59-A6C34878D82A}">
                    <a16:rowId xmlns:a16="http://schemas.microsoft.com/office/drawing/2014/main" val="3243384453"/>
                  </a:ext>
                </a:extLst>
              </a:tr>
              <a:tr h="465065">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yıl içerisinde gerçekleştirilecek öğrenci topluluğu etkinlikleri dikkate alındığında yıl sonunda ilgili gösterge hedefine ulaşılabileceği öngörülmektedir. </a:t>
                      </a:r>
                      <a:r>
                        <a:rPr lang="tr-TR" sz="900" b="1" dirty="0">
                          <a:solidFill>
                            <a:srgbClr val="FF0000"/>
                          </a:solidFill>
                          <a:effectLst/>
                          <a:highlight>
                            <a:srgbClr val="FFFF00"/>
                          </a:highlight>
                        </a:rPr>
                        <a:t>Sağlık, Kültür ve Spor Daire Başkanlığınca öğrenci topluluklarının etkinliklerinin teşviki ve takibi sayesinde yılsonu hedef gerçeklemesinde bir sorun yaşanmayacağı değerlendirilmiştir.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158231868"/>
                  </a:ext>
                </a:extLst>
              </a:tr>
              <a:tr h="306794">
                <a:tc>
                  <a:txBody>
                    <a:bodyPr/>
                    <a:lstStyle/>
                    <a:p>
                      <a:pPr algn="just">
                        <a:lnSpc>
                          <a:spcPct val="115000"/>
                        </a:lnSpc>
                        <a:spcBef>
                          <a:spcPts val="1000"/>
                        </a:spcBef>
                        <a:spcAft>
                          <a:spcPts val="1000"/>
                        </a:spcAft>
                        <a:buNone/>
                      </a:pPr>
                      <a:r>
                        <a:rPr lang="tr-TR" sz="900" b="1" dirty="0">
                          <a:solidFill>
                            <a:schemeClr val="bg1"/>
                          </a:solidFill>
                          <a:effectLst/>
                        </a:rPr>
                        <a:t>PG 3.2.4. Öğrenci Başına Düşen Sosyal Donatı Alanı (M²)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5,2</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a:txBody>
                    <a:bodyPr/>
                    <a:lstStyle/>
                    <a:p>
                      <a:pPr algn="ctr"/>
                      <a:r>
                        <a:rPr lang="tr-TR" sz="900" b="1" dirty="0">
                          <a:solidFill>
                            <a:schemeClr val="tx1"/>
                          </a:solidFill>
                          <a:effectLst/>
                        </a:rPr>
                        <a:t>8,72</a:t>
                      </a:r>
                      <a:endParaRPr lang="tr-TR" dirty="0"/>
                    </a:p>
                  </a:txBody>
                  <a:tcPr marL="31183" marR="31183" marT="0" marB="0" anchor="ctr"/>
                </a:tc>
                <a:tc>
                  <a:txBody>
                    <a:bodyPr/>
                    <a:lstStyle/>
                    <a:p>
                      <a:pPr algn="ctr"/>
                      <a:r>
                        <a:rPr lang="tr-TR" sz="900" b="1" dirty="0">
                          <a:solidFill>
                            <a:schemeClr val="tx1"/>
                          </a:solidFill>
                          <a:effectLst/>
                        </a:rPr>
                        <a:t>8,61</a:t>
                      </a:r>
                      <a:endParaRPr lang="tr-TR" dirty="0"/>
                    </a:p>
                  </a:txBody>
                  <a:tcPr marL="31183" marR="31183" marT="0" marB="0" anchor="ctr"/>
                </a:tc>
                <a:tc>
                  <a:txBody>
                    <a:bodyPr/>
                    <a:lstStyle/>
                    <a:p>
                      <a:pPr algn="ctr">
                        <a:lnSpc>
                          <a:spcPct val="115000"/>
                        </a:lnSpc>
                        <a:spcBef>
                          <a:spcPts val="1000"/>
                        </a:spcBef>
                        <a:spcAft>
                          <a:spcPts val="1000"/>
                        </a:spcAft>
                        <a:buNone/>
                      </a:pPr>
                      <a:r>
                        <a:rPr lang="tr-TR" sz="900" b="1" dirty="0">
                          <a:solidFill>
                            <a:schemeClr val="tx1"/>
                          </a:solidFill>
                          <a:effectLst/>
                        </a:rPr>
                        <a:t>96,88</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extLst>
                  <a:ext uri="{0D108BD9-81ED-4DB2-BD59-A6C34878D82A}">
                    <a16:rowId xmlns:a16="http://schemas.microsoft.com/office/drawing/2014/main" val="4191672982"/>
                  </a:ext>
                </a:extLst>
              </a:tr>
              <a:tr h="315045">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değere oldukça yakın olduğu görülmekte olup, mevcut gerçekleşme değeri dikkate alındığında ilgili gösterge hedefine ulaşılabileceği öngörülmektedir.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1183" marR="31183"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848168877"/>
                  </a:ext>
                </a:extLst>
              </a:tr>
            </a:tbl>
          </a:graphicData>
        </a:graphic>
      </p:graphicFrame>
    </p:spTree>
    <p:extLst>
      <p:ext uri="{BB962C8B-B14F-4D97-AF65-F5344CB8AC3E}">
        <p14:creationId xmlns:p14="http://schemas.microsoft.com/office/powerpoint/2010/main" val="1454514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93A50A-A3AA-2539-B89B-45EFC52A0E16}"/>
            </a:ext>
          </a:extLst>
        </p:cNvPr>
        <p:cNvGrpSpPr/>
        <p:nvPr/>
      </p:nvGrpSpPr>
      <p:grpSpPr>
        <a:xfrm>
          <a:off x="0" y="0"/>
          <a:ext cx="0" cy="0"/>
          <a:chOff x="0" y="0"/>
          <a:chExt cx="0" cy="0"/>
        </a:xfrm>
      </p:grpSpPr>
      <p:sp>
        <p:nvSpPr>
          <p:cNvPr id="4" name="Metin kutusu 3">
            <a:extLst>
              <a:ext uri="{FF2B5EF4-FFF2-40B4-BE49-F238E27FC236}">
                <a16:creationId xmlns:a16="http://schemas.microsoft.com/office/drawing/2014/main" id="{62F3B22D-74E0-9A9E-A328-12C857AE46FA}"/>
              </a:ext>
            </a:extLst>
          </p:cNvPr>
          <p:cNvSpPr txBox="1"/>
          <p:nvPr/>
        </p:nvSpPr>
        <p:spPr>
          <a:xfrm>
            <a:off x="1095463" y="1593599"/>
            <a:ext cx="10001073" cy="2800767"/>
          </a:xfrm>
          <a:prstGeom prst="rect">
            <a:avLst/>
          </a:prstGeom>
          <a:noFill/>
        </p:spPr>
        <p:txBody>
          <a:bodyPr wrap="square">
            <a:spAutoFit/>
          </a:bodyPr>
          <a:lstStyle/>
          <a:p>
            <a:pPr algn="ctr"/>
            <a:r>
              <a:rPr lang="tr-TR" sz="4400" b="1" dirty="0">
                <a:solidFill>
                  <a:srgbClr val="192E5A"/>
                </a:solidFill>
              </a:rPr>
              <a:t>2025-2029 Stratejik Plan Hedef Kartları 2026 Yılı Ocak-Haziran Gerçekleşme Kapsamında Hedeflenen Değere Ulaşılamayan Hedef Kartları </a:t>
            </a:r>
          </a:p>
        </p:txBody>
      </p:sp>
    </p:spTree>
    <p:extLst>
      <p:ext uri="{BB962C8B-B14F-4D97-AF65-F5344CB8AC3E}">
        <p14:creationId xmlns:p14="http://schemas.microsoft.com/office/powerpoint/2010/main" val="4263981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44CE1C-77F8-FC90-CB5F-9D7A8312BB17}"/>
            </a:ext>
          </a:extLst>
        </p:cNvPr>
        <p:cNvGrpSpPr/>
        <p:nvPr/>
      </p:nvGrpSpPr>
      <p:grpSpPr>
        <a:xfrm>
          <a:off x="0" y="0"/>
          <a:ext cx="0" cy="0"/>
          <a:chOff x="0" y="0"/>
          <a:chExt cx="0" cy="0"/>
        </a:xfrm>
      </p:grpSpPr>
      <p:graphicFrame>
        <p:nvGraphicFramePr>
          <p:cNvPr id="3" name="Tablo 2">
            <a:extLst>
              <a:ext uri="{FF2B5EF4-FFF2-40B4-BE49-F238E27FC236}">
                <a16:creationId xmlns:a16="http://schemas.microsoft.com/office/drawing/2014/main" id="{24468A29-2778-1B69-414A-CE412E7E3211}"/>
              </a:ext>
            </a:extLst>
          </p:cNvPr>
          <p:cNvGraphicFramePr>
            <a:graphicFrameLocks noGrp="1"/>
          </p:cNvGraphicFramePr>
          <p:nvPr>
            <p:extLst>
              <p:ext uri="{D42A27DB-BD31-4B8C-83A1-F6EECF244321}">
                <p14:modId xmlns:p14="http://schemas.microsoft.com/office/powerpoint/2010/main" val="974725046"/>
              </p:ext>
            </p:extLst>
          </p:nvPr>
        </p:nvGraphicFramePr>
        <p:xfrm>
          <a:off x="1086853" y="498261"/>
          <a:ext cx="10851621" cy="6013634"/>
        </p:xfrm>
        <a:graphic>
          <a:graphicData uri="http://schemas.openxmlformats.org/drawingml/2006/table">
            <a:tbl>
              <a:tblPr firstRow="1" firstCol="1" bandRow="1">
                <a:tableStyleId>{5C22544A-7EE6-4342-B048-85BDC9FD1C3A}</a:tableStyleId>
              </a:tblPr>
              <a:tblGrid>
                <a:gridCol w="2940821">
                  <a:extLst>
                    <a:ext uri="{9D8B030D-6E8A-4147-A177-3AD203B41FA5}">
                      <a16:colId xmlns:a16="http://schemas.microsoft.com/office/drawing/2014/main" val="2815206961"/>
                    </a:ext>
                  </a:extLst>
                </a:gridCol>
                <a:gridCol w="1093279">
                  <a:extLst>
                    <a:ext uri="{9D8B030D-6E8A-4147-A177-3AD203B41FA5}">
                      <a16:colId xmlns:a16="http://schemas.microsoft.com/office/drawing/2014/main" val="2096468329"/>
                    </a:ext>
                  </a:extLst>
                </a:gridCol>
                <a:gridCol w="1547939">
                  <a:extLst>
                    <a:ext uri="{9D8B030D-6E8A-4147-A177-3AD203B41FA5}">
                      <a16:colId xmlns:a16="http://schemas.microsoft.com/office/drawing/2014/main" val="1994514976"/>
                    </a:ext>
                  </a:extLst>
                </a:gridCol>
                <a:gridCol w="758829">
                  <a:extLst>
                    <a:ext uri="{9D8B030D-6E8A-4147-A177-3AD203B41FA5}">
                      <a16:colId xmlns:a16="http://schemas.microsoft.com/office/drawing/2014/main" val="1913025848"/>
                    </a:ext>
                  </a:extLst>
                </a:gridCol>
                <a:gridCol w="2393837">
                  <a:extLst>
                    <a:ext uri="{9D8B030D-6E8A-4147-A177-3AD203B41FA5}">
                      <a16:colId xmlns:a16="http://schemas.microsoft.com/office/drawing/2014/main" val="114462517"/>
                    </a:ext>
                  </a:extLst>
                </a:gridCol>
                <a:gridCol w="2116916">
                  <a:extLst>
                    <a:ext uri="{9D8B030D-6E8A-4147-A177-3AD203B41FA5}">
                      <a16:colId xmlns:a16="http://schemas.microsoft.com/office/drawing/2014/main" val="1415858923"/>
                    </a:ext>
                  </a:extLst>
                </a:gridCol>
              </a:tblGrid>
              <a:tr h="219229">
                <a:tc>
                  <a:txBody>
                    <a:bodyPr/>
                    <a:lstStyle/>
                    <a:p>
                      <a:pPr algn="just">
                        <a:lnSpc>
                          <a:spcPct val="115000"/>
                        </a:lnSpc>
                        <a:spcBef>
                          <a:spcPts val="1000"/>
                        </a:spcBef>
                        <a:spcAft>
                          <a:spcPts val="1000"/>
                        </a:spcAft>
                        <a:buNone/>
                      </a:pPr>
                      <a:r>
                        <a:rPr lang="tr-TR" sz="900" b="1" dirty="0">
                          <a:solidFill>
                            <a:schemeClr val="bg1"/>
                          </a:solidFill>
                          <a:effectLst/>
                        </a:rPr>
                        <a:t>Amaç (A1)</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Eğitim-öğretimin kalitesini artırmak ve sürekli iyileştirmek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799483446"/>
                  </a:ext>
                </a:extLst>
              </a:tr>
              <a:tr h="234177">
                <a:tc>
                  <a:txBody>
                    <a:bodyPr/>
                    <a:lstStyle/>
                    <a:p>
                      <a:pPr algn="just">
                        <a:lnSpc>
                          <a:spcPct val="115000"/>
                        </a:lnSpc>
                        <a:spcBef>
                          <a:spcPts val="1000"/>
                        </a:spcBef>
                        <a:spcAft>
                          <a:spcPts val="1000"/>
                        </a:spcAft>
                        <a:buNone/>
                      </a:pPr>
                      <a:r>
                        <a:rPr lang="tr-TR" sz="900" b="1" dirty="0">
                          <a:solidFill>
                            <a:schemeClr val="bg1"/>
                          </a:solidFill>
                          <a:effectLst/>
                        </a:rPr>
                        <a:t>Hedef (H1)</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gridSpan="5">
                  <a:txBody>
                    <a:bodyPr/>
                    <a:lstStyle/>
                    <a:p>
                      <a:pPr algn="just">
                        <a:lnSpc>
                          <a:spcPct val="115000"/>
                        </a:lnSpc>
                        <a:spcBef>
                          <a:spcPts val="1000"/>
                        </a:spcBef>
                        <a:spcAft>
                          <a:spcPts val="1000"/>
                        </a:spcAft>
                        <a:buNone/>
                      </a:pPr>
                      <a:r>
                        <a:rPr lang="tr-TR" sz="900" b="1">
                          <a:solidFill>
                            <a:schemeClr val="tx1"/>
                          </a:solidFill>
                          <a:effectLst/>
                        </a:rPr>
                        <a:t>Eğitim-Öğretim Programlarının Niteliğini Artırmak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381947288"/>
                  </a:ext>
                </a:extLst>
              </a:tr>
              <a:tr h="294381">
                <a:tc>
                  <a:txBody>
                    <a:bodyPr/>
                    <a:lstStyle/>
                    <a:p>
                      <a:pPr algn="just">
                        <a:lnSpc>
                          <a:spcPct val="115000"/>
                        </a:lnSpc>
                        <a:spcBef>
                          <a:spcPts val="1000"/>
                        </a:spcBef>
                        <a:spcAft>
                          <a:spcPts val="1000"/>
                        </a:spcAft>
                        <a:buNone/>
                      </a:pPr>
                      <a:r>
                        <a:rPr lang="tr-TR" sz="900" b="1">
                          <a:solidFill>
                            <a:schemeClr val="bg1"/>
                          </a:solidFill>
                          <a:effectLst/>
                        </a:rPr>
                        <a:t>H1.1 Performansı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(PG1.1.1 Performansı x Hedefe Etkisi) + (PG1.1.2 Performansı x Hedefe Etkisi) +(PG1.1.3 Performansı x Hedefe Etkisi) + PG1.4 Performansı x Hedefe Etkisi) = % 35,00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519945395"/>
                  </a:ext>
                </a:extLst>
              </a:tr>
              <a:tr h="169319">
                <a:tc>
                  <a:txBody>
                    <a:bodyPr/>
                    <a:lstStyle/>
                    <a:p>
                      <a:pPr algn="just">
                        <a:lnSpc>
                          <a:spcPct val="115000"/>
                        </a:lnSpc>
                        <a:spcBef>
                          <a:spcPts val="1000"/>
                        </a:spcBef>
                        <a:spcAft>
                          <a:spcPts val="1000"/>
                        </a:spcAft>
                        <a:buNone/>
                      </a:pPr>
                      <a:r>
                        <a:rPr lang="tr-TR" sz="900" b="1">
                          <a:solidFill>
                            <a:schemeClr val="bg1"/>
                          </a:solidFill>
                          <a:effectLst/>
                        </a:rPr>
                        <a:t>Sorumlu Birim</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gridSpan="5">
                  <a:txBody>
                    <a:bodyPr/>
                    <a:lstStyle/>
                    <a:p>
                      <a:pPr algn="just">
                        <a:lnSpc>
                          <a:spcPct val="115000"/>
                        </a:lnSpc>
                        <a:spcBef>
                          <a:spcPts val="1000"/>
                        </a:spcBef>
                        <a:spcAft>
                          <a:spcPts val="1000"/>
                        </a:spcAft>
                        <a:buNone/>
                      </a:pPr>
                      <a:r>
                        <a:rPr lang="tr-TR" sz="900" b="1">
                          <a:solidFill>
                            <a:schemeClr val="tx1"/>
                          </a:solidFill>
                          <a:effectLst/>
                        </a:rPr>
                        <a:t>Tüm Akademik Birimler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99229673"/>
                  </a:ext>
                </a:extLst>
              </a:tr>
              <a:tr h="1262856">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r>
                        <a:rPr lang="tr-TR" sz="900" b="1">
                          <a:solidFill>
                            <a:schemeClr val="tx1"/>
                          </a:solidFill>
                          <a:effectLst/>
                        </a:rPr>
                        <a:t>İzleme Dönemindeki Yılsonu Hedeflenen Değer(2026)(B)</a:t>
                      </a:r>
                      <a:endParaRPr lang="tr-TR" sz="900" b="1">
                        <a:solidFill>
                          <a:schemeClr val="tx1"/>
                        </a:solidFill>
                      </a:endParaRPr>
                    </a:p>
                  </a:txBody>
                  <a:tcPr marL="8122" marR="8122" marT="0" marB="0" anchor="ctr"/>
                </a:tc>
                <a:tc>
                  <a:txBody>
                    <a:bodyPr/>
                    <a:lstStyle/>
                    <a:p>
                      <a:r>
                        <a:rPr lang="tr-TR" sz="900" b="1">
                          <a:solidFill>
                            <a:schemeClr val="tx1"/>
                          </a:solidFill>
                          <a:effectLst/>
                        </a:rPr>
                        <a:t>İzleme Dönemindeki Gerçekleşme Değeri (C)</a:t>
                      </a:r>
                      <a:endParaRPr lang="tr-TR" sz="900" b="1">
                        <a:solidFill>
                          <a:schemeClr val="tx1"/>
                        </a:solidFill>
                      </a:endParaRPr>
                    </a:p>
                  </a:txBody>
                  <a:tcPr marL="8122" marR="8122"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extLst>
                  <a:ext uri="{0D108BD9-81ED-4DB2-BD59-A6C34878D82A}">
                    <a16:rowId xmlns:a16="http://schemas.microsoft.com/office/drawing/2014/main" val="952547355"/>
                  </a:ext>
                </a:extLst>
              </a:tr>
              <a:tr h="300194">
                <a:tc>
                  <a:txBody>
                    <a:bodyPr/>
                    <a:lstStyle/>
                    <a:p>
                      <a:pPr algn="just">
                        <a:lnSpc>
                          <a:spcPct val="115000"/>
                        </a:lnSpc>
                        <a:spcBef>
                          <a:spcPts val="1000"/>
                        </a:spcBef>
                        <a:spcAft>
                          <a:spcPts val="1000"/>
                        </a:spcAft>
                        <a:buNone/>
                      </a:pPr>
                      <a:r>
                        <a:rPr lang="tr-TR" sz="900" b="1">
                          <a:solidFill>
                            <a:schemeClr val="bg1"/>
                          </a:solidFill>
                          <a:effectLst/>
                        </a:rPr>
                        <a:t>PG 1.1.1. Akredite Edilmiş Program Sayısı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35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r>
                        <a:rPr lang="tr-TR" sz="900" b="1" dirty="0">
                          <a:solidFill>
                            <a:schemeClr val="tx1"/>
                          </a:solidFill>
                          <a:effectLst/>
                        </a:rPr>
                        <a:t>10</a:t>
                      </a:r>
                      <a:endParaRPr lang="tr-TR" sz="900" b="1" dirty="0">
                        <a:solidFill>
                          <a:schemeClr val="tx1"/>
                        </a:solidFill>
                      </a:endParaRPr>
                    </a:p>
                  </a:txBody>
                  <a:tcPr marL="8122" marR="8122" marT="0" marB="0" anchor="ctr"/>
                </a:tc>
                <a:tc>
                  <a:txBody>
                    <a:bodyPr/>
                    <a:lstStyle/>
                    <a:p>
                      <a:pPr algn="ctr"/>
                      <a:r>
                        <a:rPr lang="tr-TR" sz="900" b="1" dirty="0">
                          <a:solidFill>
                            <a:schemeClr val="tx1"/>
                          </a:solidFill>
                          <a:effectLst/>
                        </a:rPr>
                        <a:t>10</a:t>
                      </a:r>
                      <a:endParaRPr lang="tr-TR" sz="900" b="1" dirty="0">
                        <a:solidFill>
                          <a:schemeClr val="tx1"/>
                        </a:solidFill>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100,00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extLst>
                  <a:ext uri="{0D108BD9-81ED-4DB2-BD59-A6C34878D82A}">
                    <a16:rowId xmlns:a16="http://schemas.microsoft.com/office/drawing/2014/main" val="3443401979"/>
                  </a:ext>
                </a:extLst>
              </a:tr>
              <a:tr h="463370">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gridSpan="5">
                  <a:txBody>
                    <a:bodyPr/>
                    <a:lstStyle/>
                    <a:p>
                      <a:pPr marL="15240" algn="just">
                        <a:lnSpc>
                          <a:spcPct val="115000"/>
                        </a:lnSpc>
                        <a:spcBef>
                          <a:spcPts val="1000"/>
                        </a:spcBef>
                        <a:spcAft>
                          <a:spcPts val="1000"/>
                        </a:spcAft>
                        <a:buNone/>
                      </a:pPr>
                      <a:r>
                        <a:rPr lang="tr-TR" sz="900" b="1" dirty="0">
                          <a:solidFill>
                            <a:schemeClr val="tx1"/>
                          </a:solidFill>
                          <a:effectLst/>
                        </a:rPr>
                        <a:t>2026 yılı Ocak-Haziran döneminde ilgili göstergeye ilişkin hedefe ulaşıldığı görülmektedir. Program akreditasyonu konusundaki çalışmaların mevcut planlama dahilinde yürütülmesine devam edilecektir.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819878104"/>
                  </a:ext>
                </a:extLst>
              </a:tr>
              <a:tr h="352510">
                <a:tc>
                  <a:txBody>
                    <a:bodyPr/>
                    <a:lstStyle/>
                    <a:p>
                      <a:pPr algn="just">
                        <a:lnSpc>
                          <a:spcPct val="115000"/>
                        </a:lnSpc>
                        <a:spcBef>
                          <a:spcPts val="1000"/>
                        </a:spcBef>
                        <a:spcAft>
                          <a:spcPts val="1000"/>
                        </a:spcAft>
                        <a:buNone/>
                      </a:pPr>
                      <a:r>
                        <a:rPr lang="tr-TR" sz="900" b="1" dirty="0">
                          <a:solidFill>
                            <a:schemeClr val="bg1"/>
                          </a:solidFill>
                          <a:effectLst/>
                        </a:rPr>
                        <a:t>PG 1.1.2. Normal Öğrenim Süresi İçinde Eğitimi Tamamlama Oranı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41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46</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28,55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r>
                        <a:rPr lang="tr-TR" sz="900" b="1" dirty="0">
                          <a:solidFill>
                            <a:schemeClr val="tx1"/>
                          </a:solidFill>
                          <a:effectLst/>
                        </a:rPr>
                        <a:t>-249,00</a:t>
                      </a:r>
                      <a:endParaRPr lang="tr-TR" sz="900" b="1" dirty="0">
                        <a:solidFill>
                          <a:schemeClr val="tx1"/>
                        </a:solidFill>
                      </a:endParaRPr>
                    </a:p>
                  </a:txBody>
                  <a:tcPr marL="8122" marR="8122" marT="0" marB="0" anchor="ctr"/>
                </a:tc>
                <a:extLst>
                  <a:ext uri="{0D108BD9-81ED-4DB2-BD59-A6C34878D82A}">
                    <a16:rowId xmlns:a16="http://schemas.microsoft.com/office/drawing/2014/main" val="1942115534"/>
                  </a:ext>
                </a:extLst>
              </a:tr>
              <a:tr h="710616">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göstergenin performansı % -249,00 olarak hesaplanmıştır. 2025-2026 eğitim-öğretim dönemine ilişkin mezuniyet işlemlerinin devam etmesi ve veri istenilen tarih aralığında sınav ve mezuniyet süreçlerinin henüz tamamlanmamış olması nedeniyle mevcut gerçekleşme değeri nihai durumu yansıtmamaktadır. İkinci altı aylık dönemde mezuniyet işlemlerinin tamamlanmasıyla birlikte verilerin güncelleneceği ve yıl sonunda ilgili gösterge değerinin daha sağlıklı şekilde değerlendirilebileceği öngörülmektedir.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331986489"/>
                  </a:ext>
                </a:extLst>
              </a:tr>
              <a:tr h="349751">
                <a:tc>
                  <a:txBody>
                    <a:bodyPr/>
                    <a:lstStyle/>
                    <a:p>
                      <a:pPr algn="just">
                        <a:lnSpc>
                          <a:spcPct val="115000"/>
                        </a:lnSpc>
                        <a:spcBef>
                          <a:spcPts val="1000"/>
                        </a:spcBef>
                        <a:spcAft>
                          <a:spcPts val="1000"/>
                        </a:spcAft>
                        <a:buNone/>
                      </a:pPr>
                      <a:r>
                        <a:rPr lang="tr-TR" sz="900" b="1" dirty="0">
                          <a:solidFill>
                            <a:schemeClr val="bg1"/>
                          </a:solidFill>
                          <a:effectLst/>
                        </a:rPr>
                        <a:t>PG 1.1.3. Yatay Geçiş İçin Kuruma Yapılan Başvuru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458</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r>
                        <a:rPr lang="tr-TR" sz="900" b="1" dirty="0">
                          <a:solidFill>
                            <a:schemeClr val="tx1"/>
                          </a:solidFill>
                          <a:effectLst/>
                        </a:rPr>
                        <a:t>580</a:t>
                      </a:r>
                      <a:endParaRPr lang="tr-TR" sz="900" b="1" dirty="0">
                        <a:solidFill>
                          <a:schemeClr val="tx1"/>
                        </a:solidFill>
                      </a:endParaRPr>
                    </a:p>
                  </a:txBody>
                  <a:tcPr marL="8122" marR="8122" marT="0" marB="0" anchor="ctr"/>
                </a:tc>
                <a:tc>
                  <a:txBody>
                    <a:bodyPr/>
                    <a:lstStyle/>
                    <a:p>
                      <a:pPr algn="ctr"/>
                      <a:r>
                        <a:rPr lang="tr-TR" sz="900" b="1" dirty="0">
                          <a:solidFill>
                            <a:schemeClr val="tx1"/>
                          </a:solidFill>
                          <a:effectLst/>
                        </a:rPr>
                        <a:t>52</a:t>
                      </a:r>
                      <a:endParaRPr lang="tr-TR" sz="900" b="1" dirty="0">
                        <a:solidFill>
                          <a:schemeClr val="tx1"/>
                        </a:solidFill>
                      </a:endParaRPr>
                    </a:p>
                  </a:txBody>
                  <a:tcPr marL="8122" marR="8122" marT="0" marB="0" anchor="ctr"/>
                </a:tc>
                <a:tc>
                  <a:txBody>
                    <a:bodyPr/>
                    <a:lstStyle/>
                    <a:p>
                      <a:pPr algn="ctr"/>
                      <a:r>
                        <a:rPr lang="tr-TR" sz="900" b="1" dirty="0">
                          <a:solidFill>
                            <a:schemeClr val="tx1"/>
                          </a:solidFill>
                          <a:effectLst/>
                        </a:rPr>
                        <a:t>-332,79</a:t>
                      </a:r>
                      <a:endParaRPr lang="tr-TR" sz="900" b="1" dirty="0">
                        <a:solidFill>
                          <a:schemeClr val="tx1"/>
                        </a:solidFill>
                      </a:endParaRPr>
                    </a:p>
                  </a:txBody>
                  <a:tcPr marL="8122" marR="8122" marT="0" marB="0" anchor="ctr"/>
                </a:tc>
                <a:extLst>
                  <a:ext uri="{0D108BD9-81ED-4DB2-BD59-A6C34878D82A}">
                    <a16:rowId xmlns:a16="http://schemas.microsoft.com/office/drawing/2014/main" val="774536391"/>
                  </a:ext>
                </a:extLst>
              </a:tr>
              <a:tr h="595270">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göstergenin performansı % -332,79 olarak hesaplanmıştır. 2026-2027 eğitim-öğretim dönemine ilişkin yatay geçiş başvurularının veri istenilen tarih aralığı içerisinde henüz gerçekleşmemiş olması nedeniyle mevcut gerçekleşme değeri düşük seviyede kalmıştır. Yatay geçiş başvurularının ikinci altı aylık dönemde alınmasıyla birlikte verilerin güncelleneceği ve yıl sonunda ilgili gösterge hedefine ulaşılabileceği öngörülmektedir.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008005161"/>
                  </a:ext>
                </a:extLst>
              </a:tr>
              <a:tr h="466691">
                <a:tc>
                  <a:txBody>
                    <a:bodyPr/>
                    <a:lstStyle/>
                    <a:p>
                      <a:pPr algn="just">
                        <a:lnSpc>
                          <a:spcPct val="115000"/>
                        </a:lnSpc>
                        <a:spcBef>
                          <a:spcPts val="1000"/>
                        </a:spcBef>
                        <a:spcAft>
                          <a:spcPts val="1000"/>
                        </a:spcAft>
                        <a:buNone/>
                      </a:pPr>
                      <a:r>
                        <a:rPr lang="tr-TR" sz="900" b="1" dirty="0">
                          <a:solidFill>
                            <a:schemeClr val="bg1"/>
                          </a:solidFill>
                          <a:effectLst/>
                        </a:rPr>
                        <a:t>PG 1.1.4. Üniversite Giriş Sınavlarında İlk İki Yüz Bine Girip Üniversiteyi Tercih Eden Öğrenci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15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lnSpc>
                          <a:spcPct val="115000"/>
                        </a:lnSpc>
                        <a:spcBef>
                          <a:spcPts val="1000"/>
                        </a:spcBef>
                        <a:spcAft>
                          <a:spcPts val="1000"/>
                        </a:spcAft>
                        <a:buNone/>
                      </a:pPr>
                      <a:r>
                        <a:rPr lang="tr-TR" sz="900" b="1" dirty="0">
                          <a:solidFill>
                            <a:schemeClr val="tx1"/>
                          </a:solidFill>
                          <a:effectLst/>
                        </a:rPr>
                        <a:t>243</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a:txBody>
                    <a:bodyPr/>
                    <a:lstStyle/>
                    <a:p>
                      <a:pPr algn="ctr"/>
                      <a:r>
                        <a:rPr lang="tr-TR" sz="900" b="1" dirty="0">
                          <a:solidFill>
                            <a:schemeClr val="tx1"/>
                          </a:solidFill>
                          <a:effectLst/>
                        </a:rPr>
                        <a:t>280</a:t>
                      </a:r>
                      <a:endParaRPr lang="tr-TR" sz="900" b="1" dirty="0">
                        <a:solidFill>
                          <a:schemeClr val="tx1"/>
                        </a:solidFill>
                      </a:endParaRPr>
                    </a:p>
                  </a:txBody>
                  <a:tcPr marL="8122" marR="8122" marT="0" marB="0" anchor="ctr"/>
                </a:tc>
                <a:tc>
                  <a:txBody>
                    <a:bodyPr/>
                    <a:lstStyle/>
                    <a:p>
                      <a:pPr algn="ctr"/>
                      <a:r>
                        <a:rPr lang="tr-TR" sz="900" b="1" dirty="0">
                          <a:solidFill>
                            <a:schemeClr val="tx1"/>
                          </a:solidFill>
                          <a:effectLst/>
                        </a:rPr>
                        <a:t>0</a:t>
                      </a:r>
                      <a:endParaRPr lang="tr-TR" sz="900" b="1" dirty="0">
                        <a:solidFill>
                          <a:schemeClr val="tx1"/>
                        </a:solidFill>
                      </a:endParaRPr>
                    </a:p>
                  </a:txBody>
                  <a:tcPr marL="8122" marR="8122" marT="0" marB="0" anchor="ctr"/>
                </a:tc>
                <a:tc>
                  <a:txBody>
                    <a:bodyPr/>
                    <a:lstStyle/>
                    <a:p>
                      <a:pPr algn="ctr"/>
                      <a:r>
                        <a:rPr lang="tr-TR" sz="900" b="1" dirty="0">
                          <a:solidFill>
                            <a:schemeClr val="tx1"/>
                          </a:solidFill>
                          <a:effectLst/>
                        </a:rPr>
                        <a:t>-656,76</a:t>
                      </a:r>
                      <a:endParaRPr lang="tr-TR" sz="900" b="1" dirty="0">
                        <a:solidFill>
                          <a:schemeClr val="tx1"/>
                        </a:solidFill>
                      </a:endParaRPr>
                    </a:p>
                  </a:txBody>
                  <a:tcPr marL="8122" marR="8122" marT="0" marB="0" anchor="ctr"/>
                </a:tc>
                <a:extLst>
                  <a:ext uri="{0D108BD9-81ED-4DB2-BD59-A6C34878D82A}">
                    <a16:rowId xmlns:a16="http://schemas.microsoft.com/office/drawing/2014/main" val="591184483"/>
                  </a:ext>
                </a:extLst>
              </a:tr>
              <a:tr h="595270">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göstergenin performansı % -656,76 olarak hesaplanmıştır. 2026 YKS tercih süreçlerinin veri istenilen tarih aralığında henüz gerçekleşmemiş olması nedeniyle ilgili dönemde gerçekleşme değeri oluşmamıştır. YKS tercih ve yerleştirme süreçlerinin tamamlanmasının ardından verilerin ikinci altı aylık döneme yansıyacağı ve yıl sonunda ilgili gösterge değerinin netleşeceği öngörülmektedir.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8122" marR="8122"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883474933"/>
                  </a:ext>
                </a:extLst>
              </a:tr>
            </a:tbl>
          </a:graphicData>
        </a:graphic>
      </p:graphicFrame>
    </p:spTree>
    <p:extLst>
      <p:ext uri="{BB962C8B-B14F-4D97-AF65-F5344CB8AC3E}">
        <p14:creationId xmlns:p14="http://schemas.microsoft.com/office/powerpoint/2010/main" val="3996407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9F3C91-6209-00BA-4055-06D5C2E6A69D}"/>
            </a:ext>
          </a:extLst>
        </p:cNvPr>
        <p:cNvGrpSpPr/>
        <p:nvPr/>
      </p:nvGrpSpPr>
      <p:grpSpPr>
        <a:xfrm>
          <a:off x="0" y="0"/>
          <a:ext cx="0" cy="0"/>
          <a:chOff x="0" y="0"/>
          <a:chExt cx="0" cy="0"/>
        </a:xfrm>
      </p:grpSpPr>
      <p:graphicFrame>
        <p:nvGraphicFramePr>
          <p:cNvPr id="12" name="Tablo 11">
            <a:extLst>
              <a:ext uri="{FF2B5EF4-FFF2-40B4-BE49-F238E27FC236}">
                <a16:creationId xmlns:a16="http://schemas.microsoft.com/office/drawing/2014/main" id="{3BB73138-2BF8-84A7-84DB-D00C8CF7E865}"/>
              </a:ext>
            </a:extLst>
          </p:cNvPr>
          <p:cNvGraphicFramePr>
            <a:graphicFrameLocks noGrp="1"/>
          </p:cNvGraphicFramePr>
          <p:nvPr>
            <p:extLst>
              <p:ext uri="{D42A27DB-BD31-4B8C-83A1-F6EECF244321}">
                <p14:modId xmlns:p14="http://schemas.microsoft.com/office/powerpoint/2010/main" val="3571633398"/>
              </p:ext>
            </p:extLst>
          </p:nvPr>
        </p:nvGraphicFramePr>
        <p:xfrm>
          <a:off x="1140461" y="231676"/>
          <a:ext cx="10712556" cy="6177670"/>
        </p:xfrm>
        <a:graphic>
          <a:graphicData uri="http://schemas.openxmlformats.org/drawingml/2006/table">
            <a:tbl>
              <a:tblPr firstRow="1" firstCol="1" bandRow="1">
                <a:tableStyleId>{5C22544A-7EE6-4342-B048-85BDC9FD1C3A}</a:tableStyleId>
              </a:tblPr>
              <a:tblGrid>
                <a:gridCol w="2671691">
                  <a:extLst>
                    <a:ext uri="{9D8B030D-6E8A-4147-A177-3AD203B41FA5}">
                      <a16:colId xmlns:a16="http://schemas.microsoft.com/office/drawing/2014/main" val="2007662750"/>
                    </a:ext>
                  </a:extLst>
                </a:gridCol>
                <a:gridCol w="915941">
                  <a:extLst>
                    <a:ext uri="{9D8B030D-6E8A-4147-A177-3AD203B41FA5}">
                      <a16:colId xmlns:a16="http://schemas.microsoft.com/office/drawing/2014/main" val="2187079805"/>
                    </a:ext>
                  </a:extLst>
                </a:gridCol>
                <a:gridCol w="1336999">
                  <a:extLst>
                    <a:ext uri="{9D8B030D-6E8A-4147-A177-3AD203B41FA5}">
                      <a16:colId xmlns:a16="http://schemas.microsoft.com/office/drawing/2014/main" val="4160130291"/>
                    </a:ext>
                  </a:extLst>
                </a:gridCol>
                <a:gridCol w="2081058">
                  <a:extLst>
                    <a:ext uri="{9D8B030D-6E8A-4147-A177-3AD203B41FA5}">
                      <a16:colId xmlns:a16="http://schemas.microsoft.com/office/drawing/2014/main" val="3773852123"/>
                    </a:ext>
                  </a:extLst>
                </a:gridCol>
                <a:gridCol w="1878443">
                  <a:extLst>
                    <a:ext uri="{9D8B030D-6E8A-4147-A177-3AD203B41FA5}">
                      <a16:colId xmlns:a16="http://schemas.microsoft.com/office/drawing/2014/main" val="2741018882"/>
                    </a:ext>
                  </a:extLst>
                </a:gridCol>
                <a:gridCol w="1828424">
                  <a:extLst>
                    <a:ext uri="{9D8B030D-6E8A-4147-A177-3AD203B41FA5}">
                      <a16:colId xmlns:a16="http://schemas.microsoft.com/office/drawing/2014/main" val="161628800"/>
                    </a:ext>
                  </a:extLst>
                </a:gridCol>
              </a:tblGrid>
              <a:tr h="277216">
                <a:tc>
                  <a:txBody>
                    <a:bodyPr/>
                    <a:lstStyle/>
                    <a:p>
                      <a:pPr algn="just">
                        <a:lnSpc>
                          <a:spcPct val="115000"/>
                        </a:lnSpc>
                        <a:spcBef>
                          <a:spcPts val="1000"/>
                        </a:spcBef>
                        <a:spcAft>
                          <a:spcPts val="1000"/>
                        </a:spcAft>
                        <a:buNone/>
                      </a:pPr>
                      <a:r>
                        <a:rPr lang="tr-TR" sz="900" b="1" dirty="0">
                          <a:solidFill>
                            <a:schemeClr val="bg1"/>
                          </a:solidFill>
                          <a:effectLst/>
                        </a:rPr>
                        <a:t>Amaç (A1)</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Eğitim – Öğretimin Kalitesini Artırmak Ve Sürdürülebilirliğini Sağlamak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57568415"/>
                  </a:ext>
                </a:extLst>
              </a:tr>
              <a:tr h="296117">
                <a:tc>
                  <a:txBody>
                    <a:bodyPr/>
                    <a:lstStyle/>
                    <a:p>
                      <a:pPr algn="just">
                        <a:lnSpc>
                          <a:spcPct val="115000"/>
                        </a:lnSpc>
                        <a:spcBef>
                          <a:spcPts val="1000"/>
                        </a:spcBef>
                        <a:spcAft>
                          <a:spcPts val="1000"/>
                        </a:spcAft>
                        <a:buNone/>
                      </a:pPr>
                      <a:r>
                        <a:rPr lang="tr-TR" sz="900" b="1" dirty="0">
                          <a:solidFill>
                            <a:schemeClr val="bg1"/>
                          </a:solidFill>
                          <a:effectLst/>
                        </a:rPr>
                        <a:t>Hedef (H2)</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gridSpan="5">
                  <a:txBody>
                    <a:bodyPr/>
                    <a:lstStyle/>
                    <a:p>
                      <a:pPr algn="just">
                        <a:lnSpc>
                          <a:spcPct val="115000"/>
                        </a:lnSpc>
                        <a:spcBef>
                          <a:spcPts val="1000"/>
                        </a:spcBef>
                        <a:spcAft>
                          <a:spcPts val="1000"/>
                        </a:spcAft>
                        <a:buNone/>
                      </a:pPr>
                      <a:r>
                        <a:rPr lang="tr-TR" sz="900" b="1">
                          <a:solidFill>
                            <a:schemeClr val="tx1"/>
                          </a:solidFill>
                          <a:effectLst/>
                        </a:rPr>
                        <a:t>Eğitim-Öğretim Faaliyetlerini Araştırma-Geliştirme Faaliyetleriyle Bütünleştirmek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622676402"/>
                  </a:ext>
                </a:extLst>
              </a:tr>
              <a:tr h="374345">
                <a:tc>
                  <a:txBody>
                    <a:bodyPr/>
                    <a:lstStyle/>
                    <a:p>
                      <a:pPr algn="just">
                        <a:lnSpc>
                          <a:spcPct val="115000"/>
                        </a:lnSpc>
                        <a:spcBef>
                          <a:spcPts val="1000"/>
                        </a:spcBef>
                        <a:spcAft>
                          <a:spcPts val="1000"/>
                        </a:spcAft>
                        <a:buNone/>
                      </a:pPr>
                      <a:r>
                        <a:rPr lang="tr-TR" sz="900" b="1" dirty="0">
                          <a:solidFill>
                            <a:schemeClr val="bg1"/>
                          </a:solidFill>
                          <a:effectLst/>
                        </a:rPr>
                        <a:t>H1.2 Performansı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gridSpan="5">
                  <a:txBody>
                    <a:bodyPr/>
                    <a:lstStyle/>
                    <a:p>
                      <a:pPr algn="just">
                        <a:lnSpc>
                          <a:spcPct val="115000"/>
                        </a:lnSpc>
                        <a:spcBef>
                          <a:spcPts val="1000"/>
                        </a:spcBef>
                        <a:spcAft>
                          <a:spcPts val="1000"/>
                        </a:spcAft>
                        <a:buNone/>
                      </a:pPr>
                      <a:r>
                        <a:rPr lang="tr-TR" sz="900" b="1">
                          <a:solidFill>
                            <a:schemeClr val="tx1"/>
                          </a:solidFill>
                          <a:effectLst/>
                        </a:rPr>
                        <a:t>(PG1.2.1 Performansı x Hedefe Etkisi) + (PG1.2.2 Performansı x Hedefe Etkisi) +(PG1.2.3 Performansı x Hedefe Etkisi) +(PG1.2.4 Performansı x Hedefe Etkisi) = % 18,83</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816790303"/>
                  </a:ext>
                </a:extLst>
              </a:tr>
              <a:tr h="290341">
                <a:tc>
                  <a:txBody>
                    <a:bodyPr/>
                    <a:lstStyle/>
                    <a:p>
                      <a:pPr algn="just">
                        <a:lnSpc>
                          <a:spcPct val="115000"/>
                        </a:lnSpc>
                        <a:spcBef>
                          <a:spcPts val="1000"/>
                        </a:spcBef>
                        <a:spcAft>
                          <a:spcPts val="1000"/>
                        </a:spcAft>
                        <a:buNone/>
                      </a:pPr>
                      <a:r>
                        <a:rPr lang="tr-TR" sz="900" b="1">
                          <a:solidFill>
                            <a:schemeClr val="bg1"/>
                          </a:solidFill>
                          <a:effectLst/>
                        </a:rPr>
                        <a:t>Sorumlu Birim</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gridSpan="5">
                  <a:txBody>
                    <a:bodyPr/>
                    <a:lstStyle/>
                    <a:p>
                      <a:pPr algn="just">
                        <a:lnSpc>
                          <a:spcPct val="115000"/>
                        </a:lnSpc>
                        <a:spcBef>
                          <a:spcPts val="1000"/>
                        </a:spcBef>
                        <a:spcAft>
                          <a:spcPts val="1000"/>
                        </a:spcAft>
                        <a:buNone/>
                      </a:pPr>
                      <a:r>
                        <a:rPr lang="tr-TR" sz="900" b="1">
                          <a:solidFill>
                            <a:schemeClr val="tx1"/>
                          </a:solidFill>
                          <a:effectLst/>
                        </a:rPr>
                        <a:t>Tüm Akademik Birimler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580846300"/>
                  </a:ext>
                </a:extLst>
              </a:tr>
              <a:tr h="572886">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Gerçekleşme Değeri(C)</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extLst>
                  <a:ext uri="{0D108BD9-81ED-4DB2-BD59-A6C34878D82A}">
                    <a16:rowId xmlns:a16="http://schemas.microsoft.com/office/drawing/2014/main" val="1149851310"/>
                  </a:ext>
                </a:extLst>
              </a:tr>
              <a:tr h="518728">
                <a:tc>
                  <a:txBody>
                    <a:bodyPr/>
                    <a:lstStyle/>
                    <a:p>
                      <a:pPr algn="just">
                        <a:lnSpc>
                          <a:spcPct val="115000"/>
                        </a:lnSpc>
                        <a:spcBef>
                          <a:spcPts val="1000"/>
                        </a:spcBef>
                        <a:spcAft>
                          <a:spcPts val="1000"/>
                        </a:spcAft>
                        <a:buNone/>
                      </a:pPr>
                      <a:r>
                        <a:rPr lang="tr-TR" sz="900" b="1">
                          <a:solidFill>
                            <a:schemeClr val="bg1"/>
                          </a:solidFill>
                          <a:effectLst/>
                        </a:rPr>
                        <a:t>PG 1.2.1. Araştırma Projelerine İlgili Yılda Dâhil Edilen Öğrenci Sayısı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30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77</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110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93</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48,48</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extLst>
                  <a:ext uri="{0D108BD9-81ED-4DB2-BD59-A6C34878D82A}">
                    <a16:rowId xmlns:a16="http://schemas.microsoft.com/office/drawing/2014/main" val="3463335655"/>
                  </a:ext>
                </a:extLst>
              </a:tr>
              <a:tr h="635796">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ait performans %48,48 olarak gerçekleşmiştir. Mevcut gerçekleşme değeri doğrultusunda yıl sonu hedeflenen değere henüz ulaşılamamış olmakla birlikte, yılın ikinci yarısında araştırma projelerine öğrencilerin dahil edilmesine yönelik gerçekleştirilecek çalışmalar dikkate alındığında, yıl sonunda ilgili gösterge hedefine ulaşılabileceği öngörülmektedir. </a:t>
                      </a:r>
                      <a:r>
                        <a:rPr lang="tr-TR" sz="900" b="1" dirty="0">
                          <a:solidFill>
                            <a:srgbClr val="FF0000"/>
                          </a:solidFill>
                          <a:effectLst/>
                          <a:highlight>
                            <a:srgbClr val="FFFF00"/>
                          </a:highlight>
                        </a:rPr>
                        <a:t>BAP başvurularında projelere öğrencilerin dahil edilmesi konusunda gerekli bilgilendirmelerin yapılması konusunda BAP Koordinatörlüğünün etkinliğini artırması önem arz etmektedir.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5816407"/>
                  </a:ext>
                </a:extLst>
              </a:tr>
              <a:tr h="409677">
                <a:tc>
                  <a:txBody>
                    <a:bodyPr/>
                    <a:lstStyle/>
                    <a:p>
                      <a:pPr algn="just">
                        <a:lnSpc>
                          <a:spcPct val="115000"/>
                        </a:lnSpc>
                        <a:spcBef>
                          <a:spcPts val="1000"/>
                        </a:spcBef>
                        <a:spcAft>
                          <a:spcPts val="1000"/>
                        </a:spcAft>
                        <a:buNone/>
                      </a:pPr>
                      <a:r>
                        <a:rPr lang="tr-TR" sz="900" b="1" dirty="0">
                          <a:solidFill>
                            <a:schemeClr val="bg1"/>
                          </a:solidFill>
                          <a:effectLst/>
                        </a:rPr>
                        <a:t>PG 1.2.2. Proje Destekli Lisans Bitirme Tezi Sayısı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10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7</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3</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r>
                        <a:rPr lang="tr-TR" sz="900" b="1" dirty="0">
                          <a:solidFill>
                            <a:schemeClr val="tx1"/>
                          </a:solidFill>
                          <a:effectLst/>
                        </a:rPr>
                        <a:t>42,86</a:t>
                      </a:r>
                      <a:endParaRPr lang="tr-TR" dirty="0"/>
                    </a:p>
                  </a:txBody>
                  <a:tcPr marL="44699" marR="44699" marT="0" marB="0" anchor="ctr"/>
                </a:tc>
                <a:extLst>
                  <a:ext uri="{0D108BD9-81ED-4DB2-BD59-A6C34878D82A}">
                    <a16:rowId xmlns:a16="http://schemas.microsoft.com/office/drawing/2014/main" val="3663970590"/>
                  </a:ext>
                </a:extLst>
              </a:tr>
              <a:tr h="635796">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ait performans %42,86 olarak gerçekleşmiştir. Hedeflenen değere henüz ulaşılamamış olmakla birlikte, yılın ikinci yarısında yürütülecek proje destekli lisans bitirme tezleri kapsamında gerçekleştirilecek çalışmalar doğrultusunda yıl sonunda ilgili gösterge hedefine ulaşılabileceği öngörülmektedir.</a:t>
                      </a:r>
                      <a:r>
                        <a:rPr lang="tr-TR" sz="900" b="1" dirty="0">
                          <a:solidFill>
                            <a:schemeClr val="tx1"/>
                          </a:solidFill>
                          <a:effectLst/>
                          <a:highlight>
                            <a:srgbClr val="FFFF00"/>
                          </a:highlight>
                        </a:rPr>
                        <a:t> </a:t>
                      </a:r>
                      <a:r>
                        <a:rPr lang="tr-TR" sz="900" b="1" dirty="0">
                          <a:solidFill>
                            <a:srgbClr val="FF0000"/>
                          </a:solidFill>
                          <a:effectLst/>
                          <a:highlight>
                            <a:srgbClr val="FFFF00"/>
                          </a:highlight>
                        </a:rPr>
                        <a:t>Tüm akademik birimler ve öğretim elemanlarına proje destekli tez üretimi konusunda gerekli bilgilendirmeler BAP ve Proje Koordinatörlükleri tarafından yapılmalıdır.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462218289"/>
                  </a:ext>
                </a:extLst>
              </a:tr>
              <a:tr h="370146">
                <a:tc>
                  <a:txBody>
                    <a:bodyPr/>
                    <a:lstStyle/>
                    <a:p>
                      <a:pPr algn="just">
                        <a:lnSpc>
                          <a:spcPct val="115000"/>
                        </a:lnSpc>
                        <a:spcBef>
                          <a:spcPts val="1000"/>
                        </a:spcBef>
                        <a:spcAft>
                          <a:spcPts val="1000"/>
                        </a:spcAft>
                        <a:buNone/>
                      </a:pPr>
                      <a:r>
                        <a:rPr lang="tr-TR" sz="900" b="1" dirty="0">
                          <a:solidFill>
                            <a:schemeClr val="bg1"/>
                          </a:solidFill>
                          <a:effectLst/>
                        </a:rPr>
                        <a:t>PG 1.2.3. Proje Destekli Lisansüstü Tez Sayısı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30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8</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12</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1</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r>
                        <a:rPr lang="tr-TR" sz="900" b="1" dirty="0">
                          <a:solidFill>
                            <a:schemeClr val="tx1"/>
                          </a:solidFill>
                          <a:effectLst/>
                        </a:rPr>
                        <a:t>-175,00</a:t>
                      </a:r>
                      <a:endParaRPr lang="tr-TR" dirty="0"/>
                    </a:p>
                  </a:txBody>
                  <a:tcPr marL="44699" marR="44699" marT="0" marB="0" anchor="ctr"/>
                </a:tc>
                <a:extLst>
                  <a:ext uri="{0D108BD9-81ED-4DB2-BD59-A6C34878D82A}">
                    <a16:rowId xmlns:a16="http://schemas.microsoft.com/office/drawing/2014/main" val="4107721331"/>
                  </a:ext>
                </a:extLst>
              </a:tr>
              <a:tr h="635796">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ait performans % -175,00 olarak gerçekleşmiştir. Hedeflenen değere henüz ulaşılamamış olmakla birlikte, yılın ikinci yarısında yürütülecek lisansüstü tez çalışmalarının artması ve proje desteklerinin devam etmesiyle birlikte yıl sonunda ilgili gösterge hedefine kısmen ulaşılabileceği öngörülmektedir. </a:t>
                      </a:r>
                      <a:r>
                        <a:rPr lang="tr-TR" sz="900" b="1" dirty="0">
                          <a:solidFill>
                            <a:srgbClr val="FF0000"/>
                          </a:solidFill>
                          <a:effectLst/>
                          <a:highlight>
                            <a:srgbClr val="FFFF00"/>
                          </a:highlight>
                        </a:rPr>
                        <a:t>Lisansüstü düzeyde proje destekli tez üretimi konusunda öğretim elemanları ve Lisansüstü Eğitim Enstitüsüne gerekli bilgilendirmeler BAP ve Proje Koordinatörlükleri tarafından yapılmalıdır.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88831204"/>
                  </a:ext>
                </a:extLst>
              </a:tr>
              <a:tr h="525030">
                <a:tc>
                  <a:txBody>
                    <a:bodyPr/>
                    <a:lstStyle/>
                    <a:p>
                      <a:pPr algn="just">
                        <a:lnSpc>
                          <a:spcPct val="115000"/>
                        </a:lnSpc>
                        <a:spcBef>
                          <a:spcPts val="1000"/>
                        </a:spcBef>
                        <a:spcAft>
                          <a:spcPts val="1000"/>
                        </a:spcAft>
                        <a:buNone/>
                      </a:pPr>
                      <a:r>
                        <a:rPr lang="tr-TR" sz="900" b="1" dirty="0">
                          <a:solidFill>
                            <a:schemeClr val="bg1"/>
                          </a:solidFill>
                          <a:effectLst/>
                        </a:rPr>
                        <a:t>PG 1.2.4. Lisansüstü Öğrencilerinin Yer Aldığı Yayın Sayısı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30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35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a:solidFill>
                            <a:schemeClr val="tx1"/>
                          </a:solidFill>
                          <a:effectLst/>
                        </a:rPr>
                        <a:t>11</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a:txBody>
                    <a:bodyPr/>
                    <a:lstStyle/>
                    <a:p>
                      <a:pPr algn="ctr">
                        <a:lnSpc>
                          <a:spcPct val="115000"/>
                        </a:lnSpc>
                        <a:spcBef>
                          <a:spcPts val="1000"/>
                        </a:spcBef>
                        <a:spcAft>
                          <a:spcPts val="1000"/>
                        </a:spcAft>
                        <a:buNone/>
                      </a:pPr>
                      <a:r>
                        <a:rPr lang="tr-TR" sz="900" b="1" dirty="0">
                          <a:solidFill>
                            <a:schemeClr val="tx1"/>
                          </a:solidFill>
                          <a:effectLst/>
                        </a:rPr>
                        <a:t>-60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extLst>
                  <a:ext uri="{0D108BD9-81ED-4DB2-BD59-A6C34878D82A}">
                    <a16:rowId xmlns:a16="http://schemas.microsoft.com/office/drawing/2014/main" val="111899702"/>
                  </a:ext>
                </a:extLst>
              </a:tr>
              <a:tr h="635796">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ara döneme denk gelmesi ve bu dönemde mezuniyet süreçleri nedeniyle lisansüstü öğrenci sayısının düşük olması sonucunda ilgili göstergeye ilişkin gerçekleşme değeri yıl sonu hedeflenen değerin altında kalmıştır. Yılın ikinci yarısında yayın çalışmalarının ve lisansüstü öğrencilerin akademik faaliyetlere katılımının artmasıyla birlikte yıl sonunda ilgili gösterge hedefine ulaşılabileceği öngörülmektedir. </a:t>
                      </a:r>
                      <a:r>
                        <a:rPr lang="tr-TR" sz="900" b="1" dirty="0">
                          <a:solidFill>
                            <a:srgbClr val="FF0000"/>
                          </a:solidFill>
                          <a:effectLst/>
                          <a:highlight>
                            <a:srgbClr val="FFFF00"/>
                          </a:highlight>
                        </a:rPr>
                        <a:t>Bilimsel yayın üretiminde lisansüstü öğrencilerin katılması konusunda Lisanüstü Eğitim Enstitüsü tarafından tüm öğretim elemanları gerekli bilgilendirme ve yönlendirmeler yapılmalıdır.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4699" marR="4469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57797631"/>
                  </a:ext>
                </a:extLst>
              </a:tr>
            </a:tbl>
          </a:graphicData>
        </a:graphic>
      </p:graphicFrame>
    </p:spTree>
    <p:extLst>
      <p:ext uri="{BB962C8B-B14F-4D97-AF65-F5344CB8AC3E}">
        <p14:creationId xmlns:p14="http://schemas.microsoft.com/office/powerpoint/2010/main" val="487557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D07D40-2F38-5975-7573-3335823D3423}"/>
            </a:ext>
          </a:extLst>
        </p:cNvPr>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C0AE3FB2-2A67-EF4E-A734-005EC6360A7E}"/>
              </a:ext>
            </a:extLst>
          </p:cNvPr>
          <p:cNvGraphicFramePr>
            <a:graphicFrameLocks noGrp="1"/>
          </p:cNvGraphicFramePr>
          <p:nvPr>
            <p:extLst>
              <p:ext uri="{D42A27DB-BD31-4B8C-83A1-F6EECF244321}">
                <p14:modId xmlns:p14="http://schemas.microsoft.com/office/powerpoint/2010/main" val="1211447550"/>
              </p:ext>
            </p:extLst>
          </p:nvPr>
        </p:nvGraphicFramePr>
        <p:xfrm>
          <a:off x="282994" y="820849"/>
          <a:ext cx="11775121" cy="5759414"/>
        </p:xfrm>
        <a:graphic>
          <a:graphicData uri="http://schemas.openxmlformats.org/drawingml/2006/table">
            <a:tbl>
              <a:tblPr firstRow="1" firstCol="1" bandRow="1">
                <a:tableStyleId>{5C22544A-7EE6-4342-B048-85BDC9FD1C3A}</a:tableStyleId>
              </a:tblPr>
              <a:tblGrid>
                <a:gridCol w="2774131">
                  <a:extLst>
                    <a:ext uri="{9D8B030D-6E8A-4147-A177-3AD203B41FA5}">
                      <a16:colId xmlns:a16="http://schemas.microsoft.com/office/drawing/2014/main" val="4009424448"/>
                    </a:ext>
                  </a:extLst>
                </a:gridCol>
                <a:gridCol w="958094">
                  <a:extLst>
                    <a:ext uri="{9D8B030D-6E8A-4147-A177-3AD203B41FA5}">
                      <a16:colId xmlns:a16="http://schemas.microsoft.com/office/drawing/2014/main" val="50422584"/>
                    </a:ext>
                  </a:extLst>
                </a:gridCol>
                <a:gridCol w="1703964">
                  <a:extLst>
                    <a:ext uri="{9D8B030D-6E8A-4147-A177-3AD203B41FA5}">
                      <a16:colId xmlns:a16="http://schemas.microsoft.com/office/drawing/2014/main" val="1942259239"/>
                    </a:ext>
                  </a:extLst>
                </a:gridCol>
                <a:gridCol w="2285580">
                  <a:extLst>
                    <a:ext uri="{9D8B030D-6E8A-4147-A177-3AD203B41FA5}">
                      <a16:colId xmlns:a16="http://schemas.microsoft.com/office/drawing/2014/main" val="959818512"/>
                    </a:ext>
                  </a:extLst>
                </a:gridCol>
                <a:gridCol w="2123888">
                  <a:extLst>
                    <a:ext uri="{9D8B030D-6E8A-4147-A177-3AD203B41FA5}">
                      <a16:colId xmlns:a16="http://schemas.microsoft.com/office/drawing/2014/main" val="3632828795"/>
                    </a:ext>
                  </a:extLst>
                </a:gridCol>
                <a:gridCol w="1929464">
                  <a:extLst>
                    <a:ext uri="{9D8B030D-6E8A-4147-A177-3AD203B41FA5}">
                      <a16:colId xmlns:a16="http://schemas.microsoft.com/office/drawing/2014/main" val="1142399546"/>
                    </a:ext>
                  </a:extLst>
                </a:gridCol>
              </a:tblGrid>
              <a:tr h="240356">
                <a:tc>
                  <a:txBody>
                    <a:bodyPr/>
                    <a:lstStyle/>
                    <a:p>
                      <a:pPr algn="just">
                        <a:lnSpc>
                          <a:spcPct val="115000"/>
                        </a:lnSpc>
                        <a:spcBef>
                          <a:spcPts val="1000"/>
                        </a:spcBef>
                        <a:spcAft>
                          <a:spcPts val="1000"/>
                        </a:spcAft>
                        <a:buNone/>
                      </a:pPr>
                      <a:r>
                        <a:rPr lang="tr-TR" sz="900" b="1" dirty="0">
                          <a:solidFill>
                            <a:schemeClr val="bg1"/>
                          </a:solidFill>
                          <a:effectLst/>
                        </a:rPr>
                        <a:t>Amaç (A1)</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Eğitim – Öğretimin Kalitesini Artırmak ve Sürdürülebilirliğini Sağlamak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215344189"/>
                  </a:ext>
                </a:extLst>
              </a:tr>
              <a:tr h="256744">
                <a:tc>
                  <a:txBody>
                    <a:bodyPr/>
                    <a:lstStyle/>
                    <a:p>
                      <a:pPr algn="just">
                        <a:lnSpc>
                          <a:spcPct val="115000"/>
                        </a:lnSpc>
                        <a:spcBef>
                          <a:spcPts val="1000"/>
                        </a:spcBef>
                        <a:spcAft>
                          <a:spcPts val="1000"/>
                        </a:spcAft>
                        <a:buNone/>
                      </a:pPr>
                      <a:r>
                        <a:rPr lang="tr-TR" sz="900" b="1" dirty="0">
                          <a:solidFill>
                            <a:schemeClr val="bg1"/>
                          </a:solidFill>
                          <a:effectLst/>
                        </a:rPr>
                        <a:t>Hedef (H3)</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gridSpan="5">
                  <a:txBody>
                    <a:bodyPr/>
                    <a:lstStyle/>
                    <a:p>
                      <a:pPr algn="just">
                        <a:lnSpc>
                          <a:spcPct val="115000"/>
                        </a:lnSpc>
                        <a:spcBef>
                          <a:spcPts val="1000"/>
                        </a:spcBef>
                        <a:spcAft>
                          <a:spcPts val="1000"/>
                        </a:spcAft>
                        <a:buNone/>
                      </a:pPr>
                      <a:r>
                        <a:rPr lang="tr-TR" sz="900" b="1">
                          <a:solidFill>
                            <a:schemeClr val="tx1"/>
                          </a:solidFill>
                          <a:effectLst/>
                        </a:rPr>
                        <a:t>Eğitim ve Öğretimde Uluslararasılaşmayı Artırmak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95294034"/>
                  </a:ext>
                </a:extLst>
              </a:tr>
              <a:tr h="324572">
                <a:tc>
                  <a:txBody>
                    <a:bodyPr/>
                    <a:lstStyle/>
                    <a:p>
                      <a:pPr algn="just">
                        <a:lnSpc>
                          <a:spcPct val="115000"/>
                        </a:lnSpc>
                        <a:spcBef>
                          <a:spcPts val="1000"/>
                        </a:spcBef>
                        <a:spcAft>
                          <a:spcPts val="1000"/>
                        </a:spcAft>
                        <a:buNone/>
                      </a:pPr>
                      <a:r>
                        <a:rPr lang="tr-TR" sz="900" b="1">
                          <a:solidFill>
                            <a:schemeClr val="bg1"/>
                          </a:solidFill>
                          <a:effectLst/>
                        </a:rPr>
                        <a:t>H1.3 Performansı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gridSpan="5">
                  <a:txBody>
                    <a:bodyPr/>
                    <a:lstStyle/>
                    <a:p>
                      <a:pPr algn="just">
                        <a:lnSpc>
                          <a:spcPct val="115000"/>
                        </a:lnSpc>
                        <a:spcBef>
                          <a:spcPts val="1000"/>
                        </a:spcBef>
                        <a:spcAft>
                          <a:spcPts val="1000"/>
                        </a:spcAft>
                        <a:buNone/>
                      </a:pPr>
                      <a:r>
                        <a:rPr lang="tr-TR" sz="900" b="1">
                          <a:solidFill>
                            <a:schemeClr val="tx1"/>
                          </a:solidFill>
                          <a:effectLst/>
                        </a:rPr>
                        <a:t>(PG1.3.1 Performansı x Hedefe Etkisi) + (PG1.3.2 Performansı x Hedefe Etkisi) + (PG1.3.3 Performansı x Hedefe Etkisi) + (PG1.3.4 Performansı x Hedefe Etkisi)  = % 10,53</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792299857"/>
                  </a:ext>
                </a:extLst>
              </a:tr>
              <a:tr h="251736">
                <a:tc>
                  <a:txBody>
                    <a:bodyPr/>
                    <a:lstStyle/>
                    <a:p>
                      <a:pPr algn="just">
                        <a:lnSpc>
                          <a:spcPct val="115000"/>
                        </a:lnSpc>
                        <a:spcBef>
                          <a:spcPts val="1000"/>
                        </a:spcBef>
                        <a:spcAft>
                          <a:spcPts val="1000"/>
                        </a:spcAft>
                        <a:buNone/>
                      </a:pPr>
                      <a:r>
                        <a:rPr lang="tr-TR" sz="900" b="1" dirty="0">
                          <a:solidFill>
                            <a:schemeClr val="bg1"/>
                          </a:solidFill>
                          <a:effectLst/>
                        </a:rPr>
                        <a:t>Sorumlu Birim</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gridSpan="5">
                  <a:txBody>
                    <a:bodyPr/>
                    <a:lstStyle/>
                    <a:p>
                      <a:pPr algn="just">
                        <a:lnSpc>
                          <a:spcPct val="115000"/>
                        </a:lnSpc>
                        <a:spcBef>
                          <a:spcPts val="1000"/>
                        </a:spcBef>
                        <a:spcAft>
                          <a:spcPts val="1000"/>
                        </a:spcAft>
                        <a:buNone/>
                      </a:pPr>
                      <a:r>
                        <a:rPr lang="tr-TR" sz="900" b="1">
                          <a:solidFill>
                            <a:schemeClr val="tx1"/>
                          </a:solidFill>
                          <a:effectLst/>
                        </a:rPr>
                        <a:t>Uluslararası İlişkiler Ofisi Koordinatörlüğü</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074890043"/>
                  </a:ext>
                </a:extLst>
              </a:tr>
              <a:tr h="582580">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just">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dirty="0">
                          <a:solidFill>
                            <a:schemeClr val="tx1"/>
                          </a:solidFill>
                          <a:effectLst/>
                        </a:rPr>
                        <a:t>İzleme Dönemindeki Yılsonu Hedeflenen Değer(2026)(B)</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r>
                        <a:rPr lang="tr-TR" sz="900" b="1" dirty="0">
                          <a:solidFill>
                            <a:schemeClr val="tx1"/>
                          </a:solidFill>
                          <a:effectLst/>
                        </a:rPr>
                        <a:t>İzleme Dönemindeki Gerçekleşme Değeri(C)</a:t>
                      </a:r>
                      <a:endParaRPr lang="tr-TR" dirty="0"/>
                    </a:p>
                  </a:txBody>
                  <a:tcPr marL="38630" marR="38630" marT="0" marB="0" anchor="ctr"/>
                </a:tc>
                <a:tc>
                  <a:txBody>
                    <a:bodyPr/>
                    <a:lstStyle/>
                    <a:p>
                      <a:pPr algn="ctr">
                        <a:lnSpc>
                          <a:spcPct val="115000"/>
                        </a:lnSpc>
                        <a:spcBef>
                          <a:spcPts val="1000"/>
                        </a:spcBef>
                        <a:spcAft>
                          <a:spcPts val="1000"/>
                        </a:spcAft>
                        <a:buNone/>
                      </a:pPr>
                      <a:r>
                        <a:rPr lang="tr-TR" sz="900" b="1" dirty="0">
                          <a:solidFill>
                            <a:schemeClr val="tx1"/>
                          </a:solidFill>
                          <a:effectLst/>
                        </a:rPr>
                        <a:t>Performans(%)</a:t>
                      </a:r>
                    </a:p>
                    <a:p>
                      <a:pPr algn="ctr">
                        <a:lnSpc>
                          <a:spcPct val="115000"/>
                        </a:lnSpc>
                        <a:spcBef>
                          <a:spcPts val="1000"/>
                        </a:spcBef>
                        <a:spcAft>
                          <a:spcPts val="1000"/>
                        </a:spcAft>
                        <a:buNone/>
                      </a:pPr>
                      <a:r>
                        <a:rPr lang="tr-TR" sz="900" b="1" dirty="0">
                          <a:solidFill>
                            <a:schemeClr val="tx1"/>
                          </a:solidFill>
                          <a:effectLst/>
                        </a:rPr>
                        <a:t>(C-A)/(B-A)</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extLst>
                  <a:ext uri="{0D108BD9-81ED-4DB2-BD59-A6C34878D82A}">
                    <a16:rowId xmlns:a16="http://schemas.microsoft.com/office/drawing/2014/main" val="3761963920"/>
                  </a:ext>
                </a:extLst>
              </a:tr>
              <a:tr h="513944">
                <a:tc>
                  <a:txBody>
                    <a:bodyPr/>
                    <a:lstStyle/>
                    <a:p>
                      <a:pPr algn="just">
                        <a:lnSpc>
                          <a:spcPct val="115000"/>
                        </a:lnSpc>
                        <a:spcBef>
                          <a:spcPts val="1000"/>
                        </a:spcBef>
                        <a:spcAft>
                          <a:spcPts val="1000"/>
                        </a:spcAft>
                        <a:buNone/>
                      </a:pPr>
                      <a:r>
                        <a:rPr lang="tr-TR" sz="900" b="1" dirty="0">
                          <a:solidFill>
                            <a:schemeClr val="bg1"/>
                          </a:solidFill>
                          <a:effectLst/>
                        </a:rPr>
                        <a:t>PG 1.3.1. Üniversite Programlarından Birine Kayıtlı Yabancı Uyruklu Öğrenci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a:solidFill>
                            <a:schemeClr val="tx1"/>
                          </a:solidFill>
                          <a:effectLst/>
                        </a:rPr>
                        <a:t>25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a:solidFill>
                            <a:schemeClr val="tx1"/>
                          </a:solidFill>
                          <a:effectLst/>
                        </a:rPr>
                        <a:t>56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dirty="0">
                          <a:solidFill>
                            <a:schemeClr val="tx1"/>
                          </a:solidFill>
                          <a:effectLst/>
                        </a:rPr>
                        <a:t>94</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r>
                        <a:rPr lang="tr-TR" sz="900" b="1" dirty="0">
                          <a:solidFill>
                            <a:schemeClr val="tx1"/>
                          </a:solidFill>
                          <a:effectLst/>
                        </a:rPr>
                        <a:t>40</a:t>
                      </a:r>
                      <a:endParaRPr lang="tr-TR" dirty="0"/>
                    </a:p>
                  </a:txBody>
                  <a:tcPr marL="38630" marR="38630" marT="0" marB="0" anchor="ctr"/>
                </a:tc>
                <a:tc>
                  <a:txBody>
                    <a:bodyPr/>
                    <a:lstStyle/>
                    <a:p>
                      <a:pPr algn="ctr">
                        <a:lnSpc>
                          <a:spcPct val="115000"/>
                        </a:lnSpc>
                        <a:spcBef>
                          <a:spcPts val="1000"/>
                        </a:spcBef>
                        <a:spcAft>
                          <a:spcPts val="1000"/>
                        </a:spcAft>
                        <a:buNone/>
                      </a:pPr>
                      <a:r>
                        <a:rPr lang="tr-TR" sz="900" b="1" dirty="0">
                          <a:solidFill>
                            <a:schemeClr val="tx1"/>
                          </a:solidFill>
                          <a:effectLst/>
                        </a:rPr>
                        <a:t>-42,11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extLst>
                  <a:ext uri="{0D108BD9-81ED-4DB2-BD59-A6C34878D82A}">
                    <a16:rowId xmlns:a16="http://schemas.microsoft.com/office/drawing/2014/main" val="1202534328"/>
                  </a:ext>
                </a:extLst>
              </a:tr>
              <a:tr h="646555">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ilişkin gerçekleşme değerinin yıl sonu hedeflenen değerin altında olduğu görülmekte olup yıl içerisinde gerçekleştirilecek uluslararası öğrenci kabul ve kayıt süreçleri dikkate alındığında yıl sonunda ilgili gösterge hedefine kısmen ulaşılabileceği öngörülmektedir. </a:t>
                      </a:r>
                      <a:r>
                        <a:rPr lang="tr-TR" sz="900" b="1" dirty="0">
                          <a:solidFill>
                            <a:srgbClr val="FF0000"/>
                          </a:solidFill>
                          <a:effectLst/>
                          <a:highlight>
                            <a:srgbClr val="FFFF00"/>
                          </a:highlight>
                        </a:rPr>
                        <a:t>Yabancı uyruklu öğrenci kontenjanlarının belirlenmesi sırasında yıllık hedef değerlerin özellikle dikkate alınması konusunda UİO Koordinatörlüğü tarafından tüm akademik birimler ve Öğrenci İşleri Daire Başkanlığı tarafından koordinasyon içerisinde yürütülecek çalışmalarla gerçekleşme değerinin hedef değere ulaşabileceği dikkate alınacaktır.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223135126"/>
                  </a:ext>
                </a:extLst>
              </a:tr>
              <a:tr h="452034">
                <a:tc>
                  <a:txBody>
                    <a:bodyPr/>
                    <a:lstStyle/>
                    <a:p>
                      <a:pPr algn="just">
                        <a:lnSpc>
                          <a:spcPct val="115000"/>
                        </a:lnSpc>
                        <a:spcBef>
                          <a:spcPts val="1000"/>
                        </a:spcBef>
                        <a:spcAft>
                          <a:spcPts val="1000"/>
                        </a:spcAft>
                        <a:buNone/>
                      </a:pPr>
                      <a:r>
                        <a:rPr lang="tr-TR" sz="900" b="1" dirty="0">
                          <a:solidFill>
                            <a:schemeClr val="bg1"/>
                          </a:solidFill>
                          <a:effectLst/>
                        </a:rPr>
                        <a:t>PG 1.3.2. Uluslararası Değişim Programları İle Gelen/Giden Öğrenci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a:solidFill>
                            <a:schemeClr val="tx1"/>
                          </a:solidFill>
                          <a:effectLst/>
                        </a:rPr>
                        <a:t>25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a:solidFill>
                            <a:schemeClr val="tx1"/>
                          </a:solidFill>
                          <a:effectLst/>
                        </a:rPr>
                        <a:t>12</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r>
                        <a:rPr lang="tr-TR" sz="900" b="1" dirty="0">
                          <a:solidFill>
                            <a:schemeClr val="tx1"/>
                          </a:solidFill>
                          <a:effectLst/>
                        </a:rPr>
                        <a:t>18</a:t>
                      </a:r>
                      <a:endParaRPr lang="tr-TR" dirty="0"/>
                    </a:p>
                  </a:txBody>
                  <a:tcPr marL="38630" marR="38630" marT="0" marB="0" anchor="ctr"/>
                </a:tc>
                <a:tc>
                  <a:txBody>
                    <a:bodyPr/>
                    <a:lstStyle/>
                    <a:p>
                      <a:pPr algn="ctr">
                        <a:lnSpc>
                          <a:spcPct val="115000"/>
                        </a:lnSpc>
                        <a:spcBef>
                          <a:spcPts val="1000"/>
                        </a:spcBef>
                        <a:spcAft>
                          <a:spcPts val="1000"/>
                        </a:spcAft>
                        <a:buNone/>
                      </a:pPr>
                      <a:r>
                        <a:rPr lang="tr-TR" sz="900" b="1" dirty="0">
                          <a:solidFill>
                            <a:schemeClr val="tx1"/>
                          </a:solidFill>
                          <a:effectLst/>
                        </a:rPr>
                        <a:t>8</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r>
                        <a:rPr lang="tr-TR" sz="900" b="1" dirty="0">
                          <a:solidFill>
                            <a:schemeClr val="tx1"/>
                          </a:solidFill>
                          <a:effectLst/>
                        </a:rPr>
                        <a:t>-66,67</a:t>
                      </a:r>
                      <a:endParaRPr lang="tr-TR" dirty="0"/>
                    </a:p>
                  </a:txBody>
                  <a:tcPr marL="38630" marR="38630" marT="0" marB="0" anchor="ctr"/>
                </a:tc>
                <a:extLst>
                  <a:ext uri="{0D108BD9-81ED-4DB2-BD59-A6C34878D82A}">
                    <a16:rowId xmlns:a16="http://schemas.microsoft.com/office/drawing/2014/main" val="3184553905"/>
                  </a:ext>
                </a:extLst>
              </a:tr>
              <a:tr h="482388">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ilişkin gerçekleşme değerinin yıl sonu hedeflenen değerin altında olduğu görülmekte olup yılın ikinci yarısında gerçekleştirilecek uluslararası değişim programları kapsamındaki hareketlilikler dikkate alındığında yıl sonunda ilgili gösterge hedefine kısmen ulaşılabileceği öngörülmektedir. </a:t>
                      </a:r>
                      <a:r>
                        <a:rPr lang="tr-TR" sz="900" b="1" dirty="0">
                          <a:solidFill>
                            <a:srgbClr val="FF0000"/>
                          </a:solidFill>
                          <a:effectLst/>
                        </a:rPr>
                        <a:t> </a:t>
                      </a:r>
                      <a:r>
                        <a:rPr lang="tr-TR" sz="900" b="1" dirty="0">
                          <a:solidFill>
                            <a:srgbClr val="FF0000"/>
                          </a:solidFill>
                          <a:effectLst/>
                          <a:highlight>
                            <a:srgbClr val="FFFF00"/>
                          </a:highlight>
                        </a:rPr>
                        <a:t>Değişim programları için Ulusal Ajansa yapılan proje başvuruları sırasında hedef hareketlilik sayılarının UİO tarafından dikkate alınacaktır.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983161590"/>
                  </a:ext>
                </a:extLst>
              </a:tr>
              <a:tr h="381929">
                <a:tc>
                  <a:txBody>
                    <a:bodyPr/>
                    <a:lstStyle/>
                    <a:p>
                      <a:pPr algn="just">
                        <a:lnSpc>
                          <a:spcPct val="115000"/>
                        </a:lnSpc>
                        <a:spcBef>
                          <a:spcPts val="1000"/>
                        </a:spcBef>
                        <a:spcAft>
                          <a:spcPts val="1000"/>
                        </a:spcAft>
                        <a:buNone/>
                      </a:pPr>
                      <a:r>
                        <a:rPr lang="tr-TR" sz="900" b="1" dirty="0">
                          <a:solidFill>
                            <a:schemeClr val="bg1"/>
                          </a:solidFill>
                          <a:effectLst/>
                        </a:rPr>
                        <a:t>PG1.3.3. Yabancı Dilde Eğitim Veren Program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a:solidFill>
                            <a:schemeClr val="tx1"/>
                          </a:solidFill>
                          <a:effectLst/>
                        </a:rPr>
                        <a:t>30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a:solidFill>
                            <a:schemeClr val="tx1"/>
                          </a:solidFill>
                          <a:effectLst/>
                        </a:rPr>
                        <a:t>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r>
                        <a:rPr lang="tr-TR" sz="900" b="1" dirty="0">
                          <a:solidFill>
                            <a:schemeClr val="tx1"/>
                          </a:solidFill>
                          <a:effectLst/>
                        </a:rPr>
                        <a:t>7</a:t>
                      </a:r>
                      <a:endParaRPr lang="tr-TR" dirty="0"/>
                    </a:p>
                  </a:txBody>
                  <a:tcPr marL="38630" marR="38630" marT="0" marB="0" anchor="ctr"/>
                </a:tc>
                <a:tc>
                  <a:txBody>
                    <a:bodyPr/>
                    <a:lstStyle/>
                    <a:p>
                      <a:pPr algn="ctr">
                        <a:lnSpc>
                          <a:spcPct val="115000"/>
                        </a:lnSpc>
                        <a:spcBef>
                          <a:spcPts val="1000"/>
                        </a:spcBef>
                        <a:spcAft>
                          <a:spcPts val="1000"/>
                        </a:spcAft>
                        <a:buNone/>
                      </a:pPr>
                      <a:r>
                        <a:rPr lang="tr-TR" sz="900" b="1" dirty="0">
                          <a:solidFill>
                            <a:schemeClr val="tx1"/>
                          </a:solidFill>
                          <a:effectLst/>
                        </a:rPr>
                        <a:t>6</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r>
                        <a:rPr lang="tr-TR" sz="900" b="1" dirty="0">
                          <a:solidFill>
                            <a:schemeClr val="tx1"/>
                          </a:solidFill>
                          <a:effectLst/>
                        </a:rPr>
                        <a:t>80,00</a:t>
                      </a:r>
                      <a:endParaRPr lang="tr-TR" dirty="0"/>
                    </a:p>
                  </a:txBody>
                  <a:tcPr marL="38630" marR="38630" marT="0" marB="0" anchor="ctr"/>
                </a:tc>
                <a:extLst>
                  <a:ext uri="{0D108BD9-81ED-4DB2-BD59-A6C34878D82A}">
                    <a16:rowId xmlns:a16="http://schemas.microsoft.com/office/drawing/2014/main" val="4227573833"/>
                  </a:ext>
                </a:extLst>
              </a:tr>
              <a:tr h="482388">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ilişkin gerçekleşme değerinin yıl sonu hedeflenen değere yakın olduğu görülmekte olup, devam eden çalışmalar ve yeni programlara ilişkin süreçler dikkate alındığında yıl sonunda ilgili gösterge hedefine ulaşılabileceği öngörülmektedir. </a:t>
                      </a:r>
                      <a:r>
                        <a:rPr lang="tr-TR" sz="900" b="1" dirty="0">
                          <a:solidFill>
                            <a:srgbClr val="FF0000"/>
                          </a:solidFill>
                          <a:effectLst/>
                          <a:highlight>
                            <a:srgbClr val="FFFF00"/>
                          </a:highlight>
                        </a:rPr>
                        <a:t>Yabancı dilde eğitim vermesi değerlendirilen programlara ilişkin girişimler sırasında hedef sayılarının ilgili akademik birimlerce dikkate alınması önem arz etmektedir.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13163446"/>
                  </a:ext>
                </a:extLst>
              </a:tr>
              <a:tr h="497633">
                <a:tc>
                  <a:txBody>
                    <a:bodyPr/>
                    <a:lstStyle/>
                    <a:p>
                      <a:pPr algn="just">
                        <a:lnSpc>
                          <a:spcPct val="115000"/>
                        </a:lnSpc>
                        <a:spcBef>
                          <a:spcPts val="1000"/>
                        </a:spcBef>
                        <a:spcAft>
                          <a:spcPts val="1000"/>
                        </a:spcAft>
                        <a:buNone/>
                      </a:pPr>
                      <a:r>
                        <a:rPr lang="tr-TR" sz="900" b="1" dirty="0">
                          <a:solidFill>
                            <a:schemeClr val="bg1"/>
                          </a:solidFill>
                          <a:effectLst/>
                        </a:rPr>
                        <a:t>PG1.3.4. Uluslararası Değişim Programları İle Öğretim Elemanları Tarafından Gerçekleştirilen Gelen/Giden Yönlü Hareketlilik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lnSpc>
                          <a:spcPct val="115000"/>
                        </a:lnSpc>
                        <a:spcBef>
                          <a:spcPts val="1000"/>
                        </a:spcBef>
                        <a:spcAft>
                          <a:spcPts val="1000"/>
                        </a:spcAft>
                        <a:buNone/>
                      </a:pPr>
                      <a:r>
                        <a:rPr lang="tr-TR" sz="900" b="1" dirty="0">
                          <a:solidFill>
                            <a:schemeClr val="tx1"/>
                          </a:solidFill>
                          <a:effectLst/>
                        </a:rPr>
                        <a:t>10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r>
                        <a:rPr lang="tr-TR" sz="900" b="1" dirty="0">
                          <a:solidFill>
                            <a:schemeClr val="tx1"/>
                          </a:solidFill>
                          <a:effectLst/>
                        </a:rPr>
                        <a:t>35</a:t>
                      </a:r>
                      <a:endParaRPr lang="tr-TR" dirty="0"/>
                    </a:p>
                  </a:txBody>
                  <a:tcPr marL="38630" marR="38630" marT="0" marB="0" anchor="ctr"/>
                </a:tc>
                <a:tc>
                  <a:txBody>
                    <a:bodyPr/>
                    <a:lstStyle/>
                    <a:p>
                      <a:pPr algn="ctr">
                        <a:lnSpc>
                          <a:spcPct val="115000"/>
                        </a:lnSpc>
                        <a:spcBef>
                          <a:spcPts val="1000"/>
                        </a:spcBef>
                        <a:spcAft>
                          <a:spcPts val="1000"/>
                        </a:spcAft>
                        <a:buNone/>
                      </a:pPr>
                      <a:r>
                        <a:rPr lang="tr-TR" sz="900" b="1" dirty="0">
                          <a:solidFill>
                            <a:schemeClr val="tx1"/>
                          </a:solidFill>
                          <a:effectLst/>
                        </a:rPr>
                        <a:t>14</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a:txBody>
                    <a:bodyPr/>
                    <a:lstStyle/>
                    <a:p>
                      <a:pPr algn="ctr"/>
                      <a:r>
                        <a:rPr lang="tr-TR" sz="900" b="1" dirty="0">
                          <a:solidFill>
                            <a:schemeClr val="tx1"/>
                          </a:solidFill>
                          <a:effectLst/>
                        </a:rPr>
                        <a:t>16,00</a:t>
                      </a:r>
                      <a:endParaRPr lang="tr-TR" dirty="0"/>
                    </a:p>
                  </a:txBody>
                  <a:tcPr marL="38630" marR="38630" marT="0" marB="0" anchor="ctr"/>
                </a:tc>
                <a:extLst>
                  <a:ext uri="{0D108BD9-81ED-4DB2-BD59-A6C34878D82A}">
                    <a16:rowId xmlns:a16="http://schemas.microsoft.com/office/drawing/2014/main" val="1869076588"/>
                  </a:ext>
                </a:extLst>
              </a:tr>
              <a:tr h="646555">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Ocak-Haziran döneminde ilgili göstergeye ait performans %16,00 olarak gerçekleşmiştir. Mevcut gerçekleşme değeri yıl sonu hedeflenen değerin altında olmakla birlikte, yılın ikinci yarısında gerçekleştirilecek uluslararası değişim programları kapsamındaki öğretim elemanı hareketlilikleri dikkate alındığında yıl sonunda ilgili gösterge hedefine kısmen ulaşılabileceği öngörülmektedir. </a:t>
                      </a:r>
                      <a:r>
                        <a:rPr lang="tr-TR" sz="900" b="1" dirty="0">
                          <a:solidFill>
                            <a:srgbClr val="FF0000"/>
                          </a:solidFill>
                          <a:effectLst/>
                          <a:highlight>
                            <a:srgbClr val="FFFF00"/>
                          </a:highlight>
                        </a:rPr>
                        <a:t>Değişim programları ile giden yönlü hareketlilik için bütçe kısıtları dikkate alındığında gelen yönlü hareketliliğin de artırılması konusunda UİO tarafından çalışmalar yürütülecektir.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8630" marR="3863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311200445"/>
                  </a:ext>
                </a:extLst>
              </a:tr>
            </a:tbl>
          </a:graphicData>
        </a:graphic>
      </p:graphicFrame>
    </p:spTree>
    <p:extLst>
      <p:ext uri="{BB962C8B-B14F-4D97-AF65-F5344CB8AC3E}">
        <p14:creationId xmlns:p14="http://schemas.microsoft.com/office/powerpoint/2010/main" val="1927878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F562A0-AD56-41DE-5780-21D412C6D3CD}"/>
            </a:ext>
          </a:extLst>
        </p:cNvPr>
        <p:cNvGrpSpPr/>
        <p:nvPr/>
      </p:nvGrpSpPr>
      <p:grpSpPr>
        <a:xfrm>
          <a:off x="0" y="0"/>
          <a:ext cx="0" cy="0"/>
          <a:chOff x="0" y="0"/>
          <a:chExt cx="0" cy="0"/>
        </a:xfrm>
      </p:grpSpPr>
      <p:graphicFrame>
        <p:nvGraphicFramePr>
          <p:cNvPr id="3" name="Tablo 2">
            <a:extLst>
              <a:ext uri="{FF2B5EF4-FFF2-40B4-BE49-F238E27FC236}">
                <a16:creationId xmlns:a16="http://schemas.microsoft.com/office/drawing/2014/main" id="{BE20F347-F0F1-0039-028C-BF76E2986268}"/>
              </a:ext>
            </a:extLst>
          </p:cNvPr>
          <p:cNvGraphicFramePr>
            <a:graphicFrameLocks noGrp="1"/>
          </p:cNvGraphicFramePr>
          <p:nvPr>
            <p:extLst>
              <p:ext uri="{D42A27DB-BD31-4B8C-83A1-F6EECF244321}">
                <p14:modId xmlns:p14="http://schemas.microsoft.com/office/powerpoint/2010/main" val="3299863623"/>
              </p:ext>
            </p:extLst>
          </p:nvPr>
        </p:nvGraphicFramePr>
        <p:xfrm>
          <a:off x="165277" y="402593"/>
          <a:ext cx="11764652" cy="5425639"/>
        </p:xfrm>
        <a:graphic>
          <a:graphicData uri="http://schemas.openxmlformats.org/drawingml/2006/table">
            <a:tbl>
              <a:tblPr firstRow="1" firstCol="1" bandRow="1">
                <a:tableStyleId>{5C22544A-7EE6-4342-B048-85BDC9FD1C3A}</a:tableStyleId>
              </a:tblPr>
              <a:tblGrid>
                <a:gridCol w="2945362">
                  <a:extLst>
                    <a:ext uri="{9D8B030D-6E8A-4147-A177-3AD203B41FA5}">
                      <a16:colId xmlns:a16="http://schemas.microsoft.com/office/drawing/2014/main" val="442773797"/>
                    </a:ext>
                  </a:extLst>
                </a:gridCol>
                <a:gridCol w="1128208">
                  <a:extLst>
                    <a:ext uri="{9D8B030D-6E8A-4147-A177-3AD203B41FA5}">
                      <a16:colId xmlns:a16="http://schemas.microsoft.com/office/drawing/2014/main" val="4069446968"/>
                    </a:ext>
                  </a:extLst>
                </a:gridCol>
                <a:gridCol w="2157935">
                  <a:extLst>
                    <a:ext uri="{9D8B030D-6E8A-4147-A177-3AD203B41FA5}">
                      <a16:colId xmlns:a16="http://schemas.microsoft.com/office/drawing/2014/main" val="3413254515"/>
                    </a:ext>
                  </a:extLst>
                </a:gridCol>
                <a:gridCol w="1371521">
                  <a:extLst>
                    <a:ext uri="{9D8B030D-6E8A-4147-A177-3AD203B41FA5}">
                      <a16:colId xmlns:a16="http://schemas.microsoft.com/office/drawing/2014/main" val="3078686427"/>
                    </a:ext>
                  </a:extLst>
                </a:gridCol>
                <a:gridCol w="2024034">
                  <a:extLst>
                    <a:ext uri="{9D8B030D-6E8A-4147-A177-3AD203B41FA5}">
                      <a16:colId xmlns:a16="http://schemas.microsoft.com/office/drawing/2014/main" val="1303893024"/>
                    </a:ext>
                  </a:extLst>
                </a:gridCol>
                <a:gridCol w="2137592">
                  <a:extLst>
                    <a:ext uri="{9D8B030D-6E8A-4147-A177-3AD203B41FA5}">
                      <a16:colId xmlns:a16="http://schemas.microsoft.com/office/drawing/2014/main" val="300948576"/>
                    </a:ext>
                  </a:extLst>
                </a:gridCol>
              </a:tblGrid>
              <a:tr h="346249">
                <a:tc>
                  <a:txBody>
                    <a:bodyPr/>
                    <a:lstStyle/>
                    <a:p>
                      <a:pPr algn="just">
                        <a:lnSpc>
                          <a:spcPct val="115000"/>
                        </a:lnSpc>
                        <a:spcBef>
                          <a:spcPts val="1000"/>
                        </a:spcBef>
                        <a:spcAft>
                          <a:spcPts val="1000"/>
                        </a:spcAft>
                        <a:buNone/>
                      </a:pPr>
                      <a:r>
                        <a:rPr lang="tr-TR" sz="900" b="1" dirty="0">
                          <a:solidFill>
                            <a:schemeClr val="bg1"/>
                          </a:solidFill>
                          <a:effectLst/>
                        </a:rPr>
                        <a:t>Amaç (A2)</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Eğitim – Öğretimin Kalitesini Artırmak Ve Sürdürülebilirliğini Sağlamak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778575264"/>
                  </a:ext>
                </a:extLst>
              </a:tr>
              <a:tr h="156529">
                <a:tc>
                  <a:txBody>
                    <a:bodyPr/>
                    <a:lstStyle/>
                    <a:p>
                      <a:pPr algn="just">
                        <a:lnSpc>
                          <a:spcPct val="115000"/>
                        </a:lnSpc>
                        <a:spcBef>
                          <a:spcPts val="1000"/>
                        </a:spcBef>
                        <a:spcAft>
                          <a:spcPts val="1000"/>
                        </a:spcAft>
                        <a:buNone/>
                      </a:pPr>
                      <a:r>
                        <a:rPr lang="tr-TR" sz="900" b="1" dirty="0">
                          <a:solidFill>
                            <a:schemeClr val="bg1"/>
                          </a:solidFill>
                          <a:effectLst/>
                        </a:rPr>
                        <a:t>Hedef (H1)</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gridSpan="5">
                  <a:txBody>
                    <a:bodyPr/>
                    <a:lstStyle/>
                    <a:p>
                      <a:pPr algn="just">
                        <a:lnSpc>
                          <a:spcPct val="115000"/>
                        </a:lnSpc>
                        <a:spcBef>
                          <a:spcPts val="1000"/>
                        </a:spcBef>
                        <a:spcAft>
                          <a:spcPts val="1000"/>
                        </a:spcAft>
                        <a:buNone/>
                      </a:pPr>
                      <a:r>
                        <a:rPr lang="tr-TR" sz="900" b="1">
                          <a:solidFill>
                            <a:schemeClr val="tx1"/>
                          </a:solidFill>
                          <a:effectLst/>
                        </a:rPr>
                        <a:t>Öğretim Elemanı Basına Düsen Nitelikli Yayın Sayısını Arttırmak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10527744"/>
                  </a:ext>
                </a:extLst>
              </a:tr>
              <a:tr h="324411">
                <a:tc>
                  <a:txBody>
                    <a:bodyPr/>
                    <a:lstStyle/>
                    <a:p>
                      <a:pPr algn="just">
                        <a:lnSpc>
                          <a:spcPct val="115000"/>
                        </a:lnSpc>
                        <a:spcBef>
                          <a:spcPts val="1000"/>
                        </a:spcBef>
                        <a:spcAft>
                          <a:spcPts val="1000"/>
                        </a:spcAft>
                        <a:buNone/>
                      </a:pPr>
                      <a:r>
                        <a:rPr lang="tr-TR" sz="900" b="1" dirty="0">
                          <a:solidFill>
                            <a:schemeClr val="bg1"/>
                          </a:solidFill>
                          <a:effectLst/>
                        </a:rPr>
                        <a:t>H2.1 Performansı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gridSpan="5">
                  <a:txBody>
                    <a:bodyPr/>
                    <a:lstStyle/>
                    <a:p>
                      <a:pPr algn="just">
                        <a:lnSpc>
                          <a:spcPct val="115000"/>
                        </a:lnSpc>
                        <a:spcBef>
                          <a:spcPts val="1000"/>
                        </a:spcBef>
                        <a:spcAft>
                          <a:spcPts val="1000"/>
                        </a:spcAft>
                        <a:buNone/>
                      </a:pPr>
                      <a:r>
                        <a:rPr lang="tr-TR" sz="900" b="1">
                          <a:solidFill>
                            <a:schemeClr val="tx1"/>
                          </a:solidFill>
                          <a:effectLst/>
                        </a:rPr>
                        <a:t>(PG2.1.1 Performansı x Hedefe Etkisi) + (PG2.1.2 Performansı x Hedefe Etkisi) +(PG2.1.3 Performansı x Hedefe Etkisi) +(PG2.1.4 Performansı x Hedefe Etkisi) +(PG2.1.5 Performansı x Hedefe Etkisi) = % 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709324718"/>
                  </a:ext>
                </a:extLst>
              </a:tr>
              <a:tr h="156529">
                <a:tc>
                  <a:txBody>
                    <a:bodyPr/>
                    <a:lstStyle/>
                    <a:p>
                      <a:pPr algn="just">
                        <a:lnSpc>
                          <a:spcPct val="115000"/>
                        </a:lnSpc>
                        <a:spcBef>
                          <a:spcPts val="1000"/>
                        </a:spcBef>
                        <a:spcAft>
                          <a:spcPts val="1000"/>
                        </a:spcAft>
                        <a:buNone/>
                      </a:pPr>
                      <a:r>
                        <a:rPr lang="tr-TR" sz="900" b="1">
                          <a:solidFill>
                            <a:schemeClr val="bg1"/>
                          </a:solidFill>
                          <a:effectLst/>
                        </a:rPr>
                        <a:t>Sorumlu Birim</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gridSpan="5">
                  <a:txBody>
                    <a:bodyPr/>
                    <a:lstStyle/>
                    <a:p>
                      <a:pPr algn="just">
                        <a:lnSpc>
                          <a:spcPct val="115000"/>
                        </a:lnSpc>
                        <a:spcBef>
                          <a:spcPts val="1000"/>
                        </a:spcBef>
                        <a:spcAft>
                          <a:spcPts val="1000"/>
                        </a:spcAft>
                        <a:buNone/>
                      </a:pPr>
                      <a:r>
                        <a:rPr lang="tr-TR" sz="900" b="1">
                          <a:solidFill>
                            <a:schemeClr val="tx1"/>
                          </a:solidFill>
                          <a:effectLst/>
                        </a:rPr>
                        <a:t>Rektörlük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314989618"/>
                  </a:ext>
                </a:extLst>
              </a:tr>
              <a:tr h="974032">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Hedefe Etkisi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İzleme Dönemindeki Yılsonu Hedeflenen Değer(2026)(B)</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r>
                        <a:rPr lang="tr-TR" sz="900" b="1">
                          <a:solidFill>
                            <a:schemeClr val="tx1"/>
                          </a:solidFill>
                          <a:effectLst/>
                        </a:rPr>
                        <a:t>İzleme Dönemindeki Gerçekleşme Değeri (C)</a:t>
                      </a:r>
                      <a:endParaRPr lang="tr-TR"/>
                    </a:p>
                  </a:txBody>
                  <a:tcPr marL="22498" marR="22498"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extLst>
                  <a:ext uri="{0D108BD9-81ED-4DB2-BD59-A6C34878D82A}">
                    <a16:rowId xmlns:a16="http://schemas.microsoft.com/office/drawing/2014/main" val="2567458753"/>
                  </a:ext>
                </a:extLst>
              </a:tr>
              <a:tr h="324411">
                <a:tc>
                  <a:txBody>
                    <a:bodyPr/>
                    <a:lstStyle/>
                    <a:p>
                      <a:pPr algn="just">
                        <a:lnSpc>
                          <a:spcPct val="115000"/>
                        </a:lnSpc>
                        <a:spcBef>
                          <a:spcPts val="1000"/>
                        </a:spcBef>
                        <a:spcAft>
                          <a:spcPts val="1000"/>
                        </a:spcAft>
                        <a:buNone/>
                      </a:pPr>
                      <a:r>
                        <a:rPr lang="tr-TR" sz="900" b="1" dirty="0">
                          <a:solidFill>
                            <a:schemeClr val="bg1"/>
                          </a:solidFill>
                          <a:effectLst/>
                        </a:rPr>
                        <a:t>PG 2.1.1. Öğretim Üyesi Başına Düşen Web Of Science Endekslerinde Yayınlanan Yayın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40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a:solidFill>
                            <a:schemeClr val="tx1"/>
                          </a:solidFill>
                          <a:effectLst/>
                        </a:rPr>
                        <a:t>1,70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1,74</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r>
                        <a:rPr lang="tr-TR" sz="900" b="1" dirty="0">
                          <a:solidFill>
                            <a:schemeClr val="tx1"/>
                          </a:solidFill>
                          <a:effectLst/>
                        </a:rPr>
                        <a:t>0,54</a:t>
                      </a:r>
                      <a:endParaRPr lang="tr-TR" dirty="0"/>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-2.897,50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extLst>
                  <a:ext uri="{0D108BD9-81ED-4DB2-BD59-A6C34878D82A}">
                    <a16:rowId xmlns:a16="http://schemas.microsoft.com/office/drawing/2014/main" val="1699934566"/>
                  </a:ext>
                </a:extLst>
              </a:tr>
              <a:tr h="1174302">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sistemde yer alan gerçekleşme değerinin düşük olduğu görülmüş olup, yapılan birim değerlendirmesinde söz konusu değerin gösterge hesabında kullanılan verilerin güncel gerçekleşmeleri tam olarak yansıtmadığı tespit edilmiştir. </a:t>
                      </a:r>
                      <a:r>
                        <a:rPr lang="tr-TR" sz="900" b="1" dirty="0">
                          <a:solidFill>
                            <a:srgbClr val="FF0000"/>
                          </a:solidFill>
                          <a:effectLst/>
                          <a:highlight>
                            <a:srgbClr val="FFFF00"/>
                          </a:highlight>
                        </a:rPr>
                        <a:t>Güncel veriler doğrultusunda, Web of </a:t>
                      </a:r>
                      <a:r>
                        <a:rPr lang="tr-TR" sz="900" b="1" dirty="0" err="1">
                          <a:solidFill>
                            <a:srgbClr val="FF0000"/>
                          </a:solidFill>
                          <a:effectLst/>
                          <a:highlight>
                            <a:srgbClr val="FFFF00"/>
                          </a:highlight>
                        </a:rPr>
                        <a:t>Science</a:t>
                      </a:r>
                      <a:r>
                        <a:rPr lang="tr-TR" sz="900" b="1" dirty="0">
                          <a:solidFill>
                            <a:srgbClr val="FF0000"/>
                          </a:solidFill>
                          <a:effectLst/>
                          <a:highlight>
                            <a:srgbClr val="FFFF00"/>
                          </a:highlight>
                        </a:rPr>
                        <a:t> kapsamında 148 yayının ve 162 öğretim üyesinin bulunduğu dikkate alındığında, öğretim üyesi başına düşen yayın sayısının 0,91 olması gerektiği değerlendirilmiştir. Bu doğrultuda, göstergeye ilişkin verilerin güncellenerek yeniden değerlendirilmesi gerekmektedir.</a:t>
                      </a:r>
                      <a:endParaRPr lang="tr-TR" sz="900" b="1" dirty="0">
                        <a:solidFill>
                          <a:srgbClr val="FF0000"/>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674360090"/>
                  </a:ext>
                </a:extLst>
              </a:tr>
              <a:tr h="324411">
                <a:tc>
                  <a:txBody>
                    <a:bodyPr/>
                    <a:lstStyle/>
                    <a:p>
                      <a:pPr algn="just">
                        <a:lnSpc>
                          <a:spcPct val="115000"/>
                        </a:lnSpc>
                        <a:spcBef>
                          <a:spcPts val="1000"/>
                        </a:spcBef>
                        <a:spcAft>
                          <a:spcPts val="1000"/>
                        </a:spcAft>
                        <a:buNone/>
                      </a:pPr>
                      <a:r>
                        <a:rPr lang="tr-TR" sz="900" b="1" dirty="0">
                          <a:solidFill>
                            <a:schemeClr val="bg1"/>
                          </a:solidFill>
                          <a:effectLst/>
                        </a:rPr>
                        <a:t>PG 2.1.2. Öğretim Üyesi Başına Düşen </a:t>
                      </a:r>
                      <a:r>
                        <a:rPr lang="tr-TR" sz="900" b="1" dirty="0" err="1">
                          <a:solidFill>
                            <a:schemeClr val="bg1"/>
                          </a:solidFill>
                          <a:effectLst/>
                        </a:rPr>
                        <a:t>Scopus</a:t>
                      </a:r>
                      <a:r>
                        <a:rPr lang="tr-TR" sz="900" b="1" dirty="0">
                          <a:solidFill>
                            <a:schemeClr val="bg1"/>
                          </a:solidFill>
                          <a:effectLst/>
                        </a:rPr>
                        <a:t> Endeksinde Yayınlanan Yayın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1,97</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r>
                        <a:rPr lang="tr-TR" sz="900" b="1" dirty="0">
                          <a:solidFill>
                            <a:schemeClr val="tx1"/>
                          </a:solidFill>
                          <a:effectLst/>
                        </a:rPr>
                        <a:t>2,03</a:t>
                      </a:r>
                      <a:endParaRPr lang="tr-TR" dirty="0"/>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0,66</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r>
                        <a:rPr lang="tr-TR" sz="900" b="1" dirty="0">
                          <a:solidFill>
                            <a:schemeClr val="tx1"/>
                          </a:solidFill>
                          <a:effectLst/>
                        </a:rPr>
                        <a:t>-2.183,33</a:t>
                      </a:r>
                      <a:endParaRPr lang="tr-TR" dirty="0"/>
                    </a:p>
                  </a:txBody>
                  <a:tcPr marL="22498" marR="22498" marT="0" marB="0" anchor="ctr"/>
                </a:tc>
                <a:extLst>
                  <a:ext uri="{0D108BD9-81ED-4DB2-BD59-A6C34878D82A}">
                    <a16:rowId xmlns:a16="http://schemas.microsoft.com/office/drawing/2014/main" val="3029423802"/>
                  </a:ext>
                </a:extLst>
              </a:tr>
              <a:tr h="660177">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gridSpan="5">
                  <a:txBody>
                    <a:bodyPr/>
                    <a:lstStyle/>
                    <a:p>
                      <a:pPr algn="just">
                        <a:lnSpc>
                          <a:spcPct val="115000"/>
                        </a:lnSpc>
                        <a:spcBef>
                          <a:spcPts val="1000"/>
                        </a:spcBef>
                        <a:spcAft>
                          <a:spcPts val="1000"/>
                        </a:spcAft>
                        <a:buNone/>
                        <a:tabLst>
                          <a:tab pos="3167380" algn="l"/>
                        </a:tabLst>
                      </a:pPr>
                      <a:r>
                        <a:rPr lang="tr-TR" sz="900" b="1" dirty="0">
                          <a:solidFill>
                            <a:schemeClr val="tx1"/>
                          </a:solidFill>
                          <a:effectLst/>
                        </a:rPr>
                        <a:t>2026 yılı izleme döneminde sistemde yer alan gerçekleşme değerinin düşük olduğu görülmüş olup, birimimizce yapılan inceleme sonucunda mevcut değerin gösterge hesabında kullanılan verilerdeki uyumsuzluktan kaynaklandığı değerlendirilmiştir. </a:t>
                      </a:r>
                      <a:r>
                        <a:rPr lang="tr-TR" sz="900" b="1" dirty="0">
                          <a:solidFill>
                            <a:srgbClr val="FF0000"/>
                          </a:solidFill>
                          <a:effectLst/>
                          <a:highlight>
                            <a:srgbClr val="FFFF00"/>
                          </a:highlight>
                        </a:rPr>
                        <a:t>Güncel veriler doğrultusunda, </a:t>
                      </a:r>
                      <a:r>
                        <a:rPr lang="tr-TR" sz="900" b="1" dirty="0" err="1">
                          <a:solidFill>
                            <a:srgbClr val="FF0000"/>
                          </a:solidFill>
                          <a:effectLst/>
                          <a:highlight>
                            <a:srgbClr val="FFFF00"/>
                          </a:highlight>
                        </a:rPr>
                        <a:t>Scopus</a:t>
                      </a:r>
                      <a:r>
                        <a:rPr lang="tr-TR" sz="900" b="1" dirty="0">
                          <a:solidFill>
                            <a:srgbClr val="FF0000"/>
                          </a:solidFill>
                          <a:effectLst/>
                          <a:highlight>
                            <a:srgbClr val="FFFF00"/>
                          </a:highlight>
                        </a:rPr>
                        <a:t> kapsamında 136 yayının ve 162 öğretim üyesinin bulunduğu dikkate alındığında, öğretim üyesi başına düşen yayın sayısının 0,83 olması gerektiği tespit edilmiştir. Bu doğrultuda, göstergeye ilişkin verilerin güncellenerek yeniden değerlendirilmesi gerekmektedir.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625139722"/>
                  </a:ext>
                </a:extLst>
              </a:tr>
              <a:tr h="324411">
                <a:tc>
                  <a:txBody>
                    <a:bodyPr/>
                    <a:lstStyle/>
                    <a:p>
                      <a:pPr algn="just">
                        <a:lnSpc>
                          <a:spcPct val="115000"/>
                        </a:lnSpc>
                        <a:spcBef>
                          <a:spcPts val="1000"/>
                        </a:spcBef>
                        <a:spcAft>
                          <a:spcPts val="1000"/>
                        </a:spcAft>
                        <a:buNone/>
                      </a:pPr>
                      <a:r>
                        <a:rPr lang="tr-TR" sz="900" b="1" dirty="0">
                          <a:solidFill>
                            <a:schemeClr val="bg1"/>
                          </a:solidFill>
                          <a:effectLst/>
                        </a:rPr>
                        <a:t>PG 2.1.3. Öğretim Üyesi Başına Düşen TR-Dizin İndeksindeki Dergilerde Basılan Yayın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0,50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r>
                        <a:rPr lang="tr-TR" sz="900" b="1" dirty="0">
                          <a:solidFill>
                            <a:schemeClr val="tx1"/>
                          </a:solidFill>
                          <a:effectLst/>
                        </a:rPr>
                        <a:t>0,60</a:t>
                      </a:r>
                      <a:endParaRPr lang="tr-TR" dirty="0"/>
                    </a:p>
                  </a:txBody>
                  <a:tcPr marL="22498" marR="22498" marT="0" marB="0" anchor="ctr"/>
                </a:tc>
                <a:tc>
                  <a:txBody>
                    <a:bodyPr/>
                    <a:lstStyle/>
                    <a:p>
                      <a:pPr algn="ctr">
                        <a:lnSpc>
                          <a:spcPct val="115000"/>
                        </a:lnSpc>
                        <a:spcBef>
                          <a:spcPts val="1000"/>
                        </a:spcBef>
                        <a:spcAft>
                          <a:spcPts val="1000"/>
                        </a:spcAft>
                        <a:buNone/>
                      </a:pPr>
                      <a:r>
                        <a:rPr lang="tr-TR" sz="900" b="1" dirty="0">
                          <a:solidFill>
                            <a:schemeClr val="tx1"/>
                          </a:solidFill>
                          <a:effectLst/>
                        </a:rPr>
                        <a:t>0,22</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a:txBody>
                    <a:bodyPr/>
                    <a:lstStyle/>
                    <a:p>
                      <a:pPr algn="ctr"/>
                      <a:r>
                        <a:rPr lang="tr-TR" sz="900" b="1" dirty="0">
                          <a:solidFill>
                            <a:schemeClr val="tx1"/>
                          </a:solidFill>
                          <a:effectLst/>
                        </a:rPr>
                        <a:t>-280,00</a:t>
                      </a:r>
                      <a:endParaRPr lang="tr-TR" dirty="0"/>
                    </a:p>
                  </a:txBody>
                  <a:tcPr marL="22498" marR="22498" marT="0" marB="0" anchor="ctr"/>
                </a:tc>
                <a:extLst>
                  <a:ext uri="{0D108BD9-81ED-4DB2-BD59-A6C34878D82A}">
                    <a16:rowId xmlns:a16="http://schemas.microsoft.com/office/drawing/2014/main" val="629369355"/>
                  </a:ext>
                </a:extLst>
              </a:tr>
              <a:tr h="660177">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sistemde yer alan gerçekleşme değerinin düşük olduğu görülmüş olup, birimimizce yapılan değerlendirmede söz konusu değerin mevcut veri hesabında kullanılan verilerin güncel gerçekleşmeyi tam olarak yansıtmamasından kaynaklandığı tespit edilmiştir. </a:t>
                      </a:r>
                      <a:r>
                        <a:rPr lang="tr-TR" sz="900" b="1" dirty="0">
                          <a:solidFill>
                            <a:srgbClr val="FF0000"/>
                          </a:solidFill>
                          <a:effectLst/>
                          <a:highlight>
                            <a:srgbClr val="FFFF00"/>
                          </a:highlight>
                        </a:rPr>
                        <a:t>Güncel veriler doğrultusunda, TR-Dizin kapsamında 58 yayının ve 162 öğretim üyesinin bulunduğu dikkate alındığında, öğretim üyesi başına düşen yayın sayısının 0,35 olması gerektiği değerlendirilmiştir. Bu kapsamda, göstergeye ilişkin verilerin güncellenerek yeniden değerlendirilmesi gerekmektedir.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22498" marR="22498"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398462637"/>
                  </a:ext>
                </a:extLst>
              </a:tr>
            </a:tbl>
          </a:graphicData>
        </a:graphic>
      </p:graphicFrame>
    </p:spTree>
    <p:extLst>
      <p:ext uri="{BB962C8B-B14F-4D97-AF65-F5344CB8AC3E}">
        <p14:creationId xmlns:p14="http://schemas.microsoft.com/office/powerpoint/2010/main" val="538073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5132C16-2882-EBEC-1EA8-731A08B98418}"/>
            </a:ext>
          </a:extLst>
        </p:cNvPr>
        <p:cNvGrpSpPr/>
        <p:nvPr/>
      </p:nvGrpSpPr>
      <p:grpSpPr>
        <a:xfrm>
          <a:off x="0" y="0"/>
          <a:ext cx="0" cy="0"/>
          <a:chOff x="0" y="0"/>
          <a:chExt cx="0" cy="0"/>
        </a:xfrm>
      </p:grpSpPr>
      <p:sp>
        <p:nvSpPr>
          <p:cNvPr id="7" name="Metin kutusu 6">
            <a:extLst>
              <a:ext uri="{FF2B5EF4-FFF2-40B4-BE49-F238E27FC236}">
                <a16:creationId xmlns:a16="http://schemas.microsoft.com/office/drawing/2014/main" id="{C55DAA51-A7F6-C2A4-0923-20B2F646FF13}"/>
              </a:ext>
            </a:extLst>
          </p:cNvPr>
          <p:cNvSpPr txBox="1"/>
          <p:nvPr/>
        </p:nvSpPr>
        <p:spPr>
          <a:xfrm>
            <a:off x="1524000" y="1000799"/>
            <a:ext cx="2871270" cy="400110"/>
          </a:xfrm>
          <a:prstGeom prst="rect">
            <a:avLst/>
          </a:prstGeom>
          <a:noFill/>
        </p:spPr>
        <p:txBody>
          <a:bodyPr wrap="square" rtlCol="0">
            <a:spAutoFit/>
          </a:bodyPr>
          <a:lstStyle/>
          <a:p>
            <a:r>
              <a:rPr lang="tr-TR" sz="2000" dirty="0">
                <a:solidFill>
                  <a:srgbClr val="192E5A"/>
                </a:solidFill>
              </a:rPr>
              <a:t>İçerik</a:t>
            </a:r>
          </a:p>
        </p:txBody>
      </p:sp>
      <p:graphicFrame>
        <p:nvGraphicFramePr>
          <p:cNvPr id="2" name="Tablo 1">
            <a:extLst>
              <a:ext uri="{FF2B5EF4-FFF2-40B4-BE49-F238E27FC236}">
                <a16:creationId xmlns:a16="http://schemas.microsoft.com/office/drawing/2014/main" id="{C732C622-F395-BE96-AE37-1E19AF8EAAC2}"/>
              </a:ext>
            </a:extLst>
          </p:cNvPr>
          <p:cNvGraphicFramePr>
            <a:graphicFrameLocks noGrp="1"/>
          </p:cNvGraphicFramePr>
          <p:nvPr>
            <p:extLst>
              <p:ext uri="{D42A27DB-BD31-4B8C-83A1-F6EECF244321}">
                <p14:modId xmlns:p14="http://schemas.microsoft.com/office/powerpoint/2010/main" val="2921798540"/>
              </p:ext>
            </p:extLst>
          </p:nvPr>
        </p:nvGraphicFramePr>
        <p:xfrm>
          <a:off x="1110615" y="134688"/>
          <a:ext cx="10896226" cy="6437028"/>
        </p:xfrm>
        <a:graphic>
          <a:graphicData uri="http://schemas.openxmlformats.org/drawingml/2006/table">
            <a:tbl>
              <a:tblPr firstRow="1" firstCol="1" bandRow="1">
                <a:tableStyleId>{5C22544A-7EE6-4342-B048-85BDC9FD1C3A}</a:tableStyleId>
              </a:tblPr>
              <a:tblGrid>
                <a:gridCol w="2819677">
                  <a:extLst>
                    <a:ext uri="{9D8B030D-6E8A-4147-A177-3AD203B41FA5}">
                      <a16:colId xmlns:a16="http://schemas.microsoft.com/office/drawing/2014/main" val="3968137136"/>
                    </a:ext>
                  </a:extLst>
                </a:gridCol>
                <a:gridCol w="997500">
                  <a:extLst>
                    <a:ext uri="{9D8B030D-6E8A-4147-A177-3AD203B41FA5}">
                      <a16:colId xmlns:a16="http://schemas.microsoft.com/office/drawing/2014/main" val="3067426088"/>
                    </a:ext>
                  </a:extLst>
                </a:gridCol>
                <a:gridCol w="1329228">
                  <a:extLst>
                    <a:ext uri="{9D8B030D-6E8A-4147-A177-3AD203B41FA5}">
                      <a16:colId xmlns:a16="http://schemas.microsoft.com/office/drawing/2014/main" val="3347475191"/>
                    </a:ext>
                  </a:extLst>
                </a:gridCol>
                <a:gridCol w="1827977">
                  <a:extLst>
                    <a:ext uri="{9D8B030D-6E8A-4147-A177-3AD203B41FA5}">
                      <a16:colId xmlns:a16="http://schemas.microsoft.com/office/drawing/2014/main" val="1452700254"/>
                    </a:ext>
                  </a:extLst>
                </a:gridCol>
                <a:gridCol w="2018392">
                  <a:extLst>
                    <a:ext uri="{9D8B030D-6E8A-4147-A177-3AD203B41FA5}">
                      <a16:colId xmlns:a16="http://schemas.microsoft.com/office/drawing/2014/main" val="3389172498"/>
                    </a:ext>
                  </a:extLst>
                </a:gridCol>
                <a:gridCol w="1903452">
                  <a:extLst>
                    <a:ext uri="{9D8B030D-6E8A-4147-A177-3AD203B41FA5}">
                      <a16:colId xmlns:a16="http://schemas.microsoft.com/office/drawing/2014/main" val="319876920"/>
                    </a:ext>
                  </a:extLst>
                </a:gridCol>
              </a:tblGrid>
              <a:tr h="264411">
                <a:tc>
                  <a:txBody>
                    <a:bodyPr/>
                    <a:lstStyle/>
                    <a:p>
                      <a:pPr algn="just">
                        <a:lnSpc>
                          <a:spcPct val="115000"/>
                        </a:lnSpc>
                        <a:spcBef>
                          <a:spcPts val="1000"/>
                        </a:spcBef>
                        <a:spcAft>
                          <a:spcPts val="1000"/>
                        </a:spcAft>
                        <a:buNone/>
                      </a:pPr>
                      <a:r>
                        <a:rPr lang="tr-TR" sz="900" b="1" dirty="0">
                          <a:solidFill>
                            <a:schemeClr val="bg1"/>
                          </a:solidFill>
                          <a:effectLst/>
                        </a:rPr>
                        <a:t>Amaç (A2)</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Özgün Değer Katan Bilimsel Araştırmaların Niteliğini Ve Niceliğini Arttırmak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115011110"/>
                  </a:ext>
                </a:extLst>
              </a:tr>
              <a:tr h="281905">
                <a:tc>
                  <a:txBody>
                    <a:bodyPr/>
                    <a:lstStyle/>
                    <a:p>
                      <a:pPr algn="just">
                        <a:lnSpc>
                          <a:spcPct val="115000"/>
                        </a:lnSpc>
                        <a:spcBef>
                          <a:spcPts val="1000"/>
                        </a:spcBef>
                        <a:spcAft>
                          <a:spcPts val="1000"/>
                        </a:spcAft>
                        <a:buNone/>
                      </a:pPr>
                      <a:r>
                        <a:rPr lang="tr-TR" sz="900" b="1" dirty="0">
                          <a:solidFill>
                            <a:schemeClr val="bg1"/>
                          </a:solidFill>
                          <a:effectLst/>
                        </a:rPr>
                        <a:t>Hedef (H4)</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Bilimsel Araştırmalarda Uluslararasılaşma Düzeyini Arttırmak</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76162851"/>
                  </a:ext>
                </a:extLst>
              </a:tr>
              <a:tr h="356379">
                <a:tc>
                  <a:txBody>
                    <a:bodyPr/>
                    <a:lstStyle/>
                    <a:p>
                      <a:pPr algn="just">
                        <a:lnSpc>
                          <a:spcPct val="115000"/>
                        </a:lnSpc>
                        <a:spcBef>
                          <a:spcPts val="1000"/>
                        </a:spcBef>
                        <a:spcAft>
                          <a:spcPts val="1000"/>
                        </a:spcAft>
                        <a:buNone/>
                      </a:pPr>
                      <a:r>
                        <a:rPr lang="tr-TR" sz="900" b="1" dirty="0">
                          <a:solidFill>
                            <a:schemeClr val="bg1"/>
                          </a:solidFill>
                          <a:effectLst/>
                        </a:rPr>
                        <a:t>H2.4 Performansı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PG2.4.1 Performansı x Hedefe Etkisi) + (PG2.4.2 Performansı x Hedefe Etkisi) +(PG2.4.3 Performansı x Hedefe Etkisi) +(PG2.4.4 Performansı x Hedefe Etkisi) = % 25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903377661"/>
                  </a:ext>
                </a:extLst>
              </a:tr>
              <a:tr h="276407">
                <a:tc>
                  <a:txBody>
                    <a:bodyPr/>
                    <a:lstStyle/>
                    <a:p>
                      <a:pPr algn="just">
                        <a:lnSpc>
                          <a:spcPct val="115000"/>
                        </a:lnSpc>
                        <a:spcBef>
                          <a:spcPts val="1000"/>
                        </a:spcBef>
                        <a:spcAft>
                          <a:spcPts val="1000"/>
                        </a:spcAft>
                        <a:buNone/>
                      </a:pPr>
                      <a:r>
                        <a:rPr lang="tr-TR" sz="900" b="1">
                          <a:solidFill>
                            <a:schemeClr val="bg1"/>
                          </a:solidFill>
                          <a:effectLst/>
                        </a:rPr>
                        <a:t>Sorumlu Birim</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Rektörlük</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613760006"/>
                  </a:ext>
                </a:extLst>
              </a:tr>
              <a:tr h="562093">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Hedefe Etkisi (%)</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Plan Dönemi Başlangıç Değeri (A)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Yılsonu Hedeflenen Değer(2026)(B)</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İzleme Dönemindeki Gerçekleşme Değeri (C)</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extLst>
                  <a:ext uri="{0D108BD9-81ED-4DB2-BD59-A6C34878D82A}">
                    <a16:rowId xmlns:a16="http://schemas.microsoft.com/office/drawing/2014/main" val="1536267490"/>
                  </a:ext>
                </a:extLst>
              </a:tr>
              <a:tr h="466307">
                <a:tc>
                  <a:txBody>
                    <a:bodyPr/>
                    <a:lstStyle/>
                    <a:p>
                      <a:pPr algn="just">
                        <a:lnSpc>
                          <a:spcPct val="115000"/>
                        </a:lnSpc>
                        <a:spcBef>
                          <a:spcPts val="1000"/>
                        </a:spcBef>
                        <a:spcAft>
                          <a:spcPts val="1000"/>
                        </a:spcAft>
                        <a:buNone/>
                      </a:pPr>
                      <a:r>
                        <a:rPr lang="tr-TR" sz="900" b="1" dirty="0">
                          <a:solidFill>
                            <a:schemeClr val="bg1"/>
                          </a:solidFill>
                          <a:effectLst/>
                        </a:rPr>
                        <a:t>PG2.4.1. Endeksli dergi ve kitaplarda uluslararası iş birliği ile yayımlanmış yayın oranı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25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0,40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dirty="0">
                          <a:solidFill>
                            <a:schemeClr val="tx1"/>
                          </a:solidFill>
                          <a:effectLst/>
                        </a:rPr>
                        <a:t>0,42</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dirty="0">
                          <a:solidFill>
                            <a:schemeClr val="tx1"/>
                          </a:solidFill>
                          <a:effectLst/>
                        </a:rPr>
                        <a:t>0,07 (55/756)</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-1.640,00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extLst>
                  <a:ext uri="{0D108BD9-81ED-4DB2-BD59-A6C34878D82A}">
                    <a16:rowId xmlns:a16="http://schemas.microsoft.com/office/drawing/2014/main" val="601964207"/>
                  </a:ext>
                </a:extLst>
              </a:tr>
              <a:tr h="941051">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gridSpan="5">
                  <a:txBody>
                    <a:bodyPr/>
                    <a:lstStyle/>
                    <a:p>
                      <a:pPr algn="just">
                        <a:lnSpc>
                          <a:spcPct val="115000"/>
                        </a:lnSpc>
                        <a:spcBef>
                          <a:spcPts val="0"/>
                        </a:spcBef>
                        <a:spcAft>
                          <a:spcPts val="0"/>
                        </a:spcAft>
                        <a:buNone/>
                      </a:pPr>
                      <a:r>
                        <a:rPr lang="tr-TR" sz="900" b="1" dirty="0">
                          <a:solidFill>
                            <a:schemeClr val="tx1"/>
                          </a:solidFill>
                          <a:effectLst/>
                        </a:rPr>
                        <a:t>2026 yılı izleme döneminde göstergeye ilişkin gerçekleşme değerinin yıl sonu hedeflenen değerin altında olduğu görülmekle birlikte, yıl içerisinde gerçekleştirilecek uluslararası iş birlikli bilimsel çalışmalar dikkate alındığında yıl sonunda ilgili gösterge hedefine ulaşılabileceği öngörülmektedir. </a:t>
                      </a:r>
                      <a:r>
                        <a:rPr lang="tr-TR" sz="900" b="1" dirty="0">
                          <a:solidFill>
                            <a:srgbClr val="FF0000"/>
                          </a:solidFill>
                          <a:effectLst/>
                          <a:highlight>
                            <a:srgbClr val="FFFF00"/>
                          </a:highlight>
                        </a:rPr>
                        <a:t>Uluslararası iş birlikli çalışmaların artırılabilmesi için akademik birimler tarafından tüm öğretim elemanlarına gerekli bilgilendirme ve yönlendirme çalışmalarının yapılması elzemdir.</a:t>
                      </a:r>
                    </a:p>
                    <a:p>
                      <a:pPr algn="just">
                        <a:lnSpc>
                          <a:spcPct val="115000"/>
                        </a:lnSpc>
                        <a:spcBef>
                          <a:spcPts val="0"/>
                        </a:spcBef>
                        <a:spcAft>
                          <a:spcPts val="0"/>
                        </a:spcAft>
                        <a:buNone/>
                      </a:pPr>
                      <a:r>
                        <a:rPr lang="tr-TR" sz="900" b="1" dirty="0">
                          <a:solidFill>
                            <a:srgbClr val="FF0000"/>
                          </a:solidFill>
                          <a:effectLst/>
                          <a:highlight>
                            <a:srgbClr val="FFFF00"/>
                          </a:highlight>
                        </a:rPr>
                        <a:t>Aynı zamanda veri sağlıklılığı yönünden yapılan değerlendirmede </a:t>
                      </a:r>
                      <a:r>
                        <a:rPr lang="tr-TR" sz="900" b="1" dirty="0" err="1">
                          <a:solidFill>
                            <a:srgbClr val="FF0000"/>
                          </a:solidFill>
                          <a:effectLst/>
                          <a:highlight>
                            <a:srgbClr val="FFFF00"/>
                          </a:highlight>
                        </a:rPr>
                        <a:t>Scopus</a:t>
                      </a:r>
                      <a:r>
                        <a:rPr lang="tr-TR" sz="900" b="1" dirty="0">
                          <a:solidFill>
                            <a:srgbClr val="FF0000"/>
                          </a:solidFill>
                          <a:effectLst/>
                          <a:highlight>
                            <a:srgbClr val="FFFF00"/>
                          </a:highlight>
                        </a:rPr>
                        <a:t> 47, WOS 38, TR dizin 1 olmak üzere 86 adet uluslarası iş birlikli yayın belirlenmiştir. Bu tespit izleme dönemi değerinin yetersiz-kalitesiz veriye dayalı olduğunu ortaya koymaktadır.  </a:t>
                      </a:r>
                      <a:r>
                        <a:rPr lang="tr-TR" sz="900" b="1" dirty="0" err="1">
                          <a:solidFill>
                            <a:srgbClr val="FF0000"/>
                          </a:solidFill>
                          <a:effectLst/>
                          <a:highlight>
                            <a:srgbClr val="FFFF00"/>
                          </a:highlight>
                        </a:rPr>
                        <a:t>WOS+Scopus+Tr</a:t>
                      </a:r>
                      <a:r>
                        <a:rPr lang="tr-TR" sz="900" b="1" dirty="0">
                          <a:solidFill>
                            <a:srgbClr val="FF0000"/>
                          </a:solidFill>
                          <a:effectLst/>
                          <a:highlight>
                            <a:srgbClr val="FFFF00"/>
                          </a:highlight>
                        </a:rPr>
                        <a:t> Dizin toplamı 343 buna göre 86/343=0,25 gibi bir hesaplama çıkartılabilir. Durum tüm akademik birimler ve öğretim elemanları, Dijital Dönüşüm ve Veri Yönetimi Ofisi tarafından ayrıca değerlendirilmelidir.</a:t>
                      </a:r>
                    </a:p>
                  </a:txBody>
                  <a:tcPr marL="44606" marR="44606"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103115349"/>
                  </a:ext>
                </a:extLst>
              </a:tr>
              <a:tr h="495332">
                <a:tc>
                  <a:txBody>
                    <a:bodyPr/>
                    <a:lstStyle/>
                    <a:p>
                      <a:pPr algn="just">
                        <a:lnSpc>
                          <a:spcPct val="115000"/>
                        </a:lnSpc>
                        <a:spcBef>
                          <a:spcPts val="1000"/>
                        </a:spcBef>
                        <a:spcAft>
                          <a:spcPts val="1000"/>
                        </a:spcAft>
                        <a:buNone/>
                      </a:pPr>
                      <a:r>
                        <a:rPr lang="tr-TR" sz="900" b="1" dirty="0">
                          <a:solidFill>
                            <a:schemeClr val="bg1"/>
                          </a:solidFill>
                          <a:effectLst/>
                        </a:rPr>
                        <a:t>PG 2.4.2. Doktora Sırası Ve Sonrası Yurtdışı Araştırmaya Katılan Öğretim Elemanı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25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9</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dirty="0">
                          <a:solidFill>
                            <a:schemeClr val="tx1"/>
                          </a:solidFill>
                          <a:effectLst/>
                        </a:rPr>
                        <a:t>4</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r>
                        <a:rPr lang="tr-TR" sz="900" b="1" dirty="0">
                          <a:solidFill>
                            <a:schemeClr val="tx1"/>
                          </a:solidFill>
                          <a:effectLst/>
                        </a:rPr>
                        <a:t>125,00</a:t>
                      </a:r>
                      <a:endParaRPr lang="tr-TR" dirty="0"/>
                    </a:p>
                  </a:txBody>
                  <a:tcPr marL="44606" marR="44606" marT="0" marB="0" anchor="ctr"/>
                </a:tc>
                <a:extLst>
                  <a:ext uri="{0D108BD9-81ED-4DB2-BD59-A6C34878D82A}">
                    <a16:rowId xmlns:a16="http://schemas.microsoft.com/office/drawing/2014/main" val="2488812426"/>
                  </a:ext>
                </a:extLst>
              </a:tr>
              <a:tr h="465425">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gridSpan="5">
                  <a:txBody>
                    <a:bodyPr/>
                    <a:lstStyle/>
                    <a:p>
                      <a:pPr algn="just">
                        <a:lnSpc>
                          <a:spcPct val="115000"/>
                        </a:lnSpc>
                        <a:spcBef>
                          <a:spcPts val="1000"/>
                        </a:spcBef>
                        <a:spcAft>
                          <a:spcPts val="1000"/>
                        </a:spcAft>
                        <a:buNone/>
                      </a:pPr>
                      <a:r>
                        <a:rPr lang="tr-TR" sz="900" b="1">
                          <a:solidFill>
                            <a:schemeClr val="tx1"/>
                          </a:solidFill>
                          <a:effectLst/>
                        </a:rPr>
                        <a:t>2026 yılı izleme döneminde göstergeye ilişkin gerçekleşme değerinin yıl sonu hedeflenen değere ulaşılabileceği öngörülmektedir. Performans değerinin yüksek çıkmasının, izleme dönemindeki gerçekleşme değerinin başlangıç ve yıl sonu hedef değerleri ile karşılaştırılması suretiyle yapılan hesaplama yönteminden kaynaklandığı değerlendirilmektedir.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691122047"/>
                  </a:ext>
                </a:extLst>
              </a:tr>
              <a:tr h="495832">
                <a:tc>
                  <a:txBody>
                    <a:bodyPr/>
                    <a:lstStyle/>
                    <a:p>
                      <a:pPr algn="just">
                        <a:lnSpc>
                          <a:spcPct val="115000"/>
                        </a:lnSpc>
                        <a:spcBef>
                          <a:spcPts val="1000"/>
                        </a:spcBef>
                        <a:spcAft>
                          <a:spcPts val="1000"/>
                        </a:spcAft>
                        <a:buNone/>
                      </a:pPr>
                      <a:r>
                        <a:rPr lang="tr-TR" sz="900" b="1" dirty="0">
                          <a:solidFill>
                            <a:schemeClr val="bg1"/>
                          </a:solidFill>
                          <a:effectLst/>
                        </a:rPr>
                        <a:t>PG 2.4.3. Uluslararası İş Birliği Ağına Dâhil Öğretim Elemanlarının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25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15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dirty="0">
                          <a:solidFill>
                            <a:schemeClr val="tx1"/>
                          </a:solidFill>
                          <a:effectLst/>
                        </a:rPr>
                        <a:t>17</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dirty="0">
                          <a:solidFill>
                            <a:schemeClr val="tx1"/>
                          </a:solidFill>
                          <a:effectLst/>
                        </a:rPr>
                        <a:t>11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r>
                        <a:rPr lang="tr-TR" sz="900" b="1" dirty="0">
                          <a:solidFill>
                            <a:schemeClr val="tx1"/>
                          </a:solidFill>
                          <a:effectLst/>
                        </a:rPr>
                        <a:t>-200,00</a:t>
                      </a:r>
                      <a:endParaRPr lang="tr-TR" dirty="0"/>
                    </a:p>
                  </a:txBody>
                  <a:tcPr marL="44606" marR="44606" marT="0" marB="0" anchor="ctr"/>
                </a:tc>
                <a:extLst>
                  <a:ext uri="{0D108BD9-81ED-4DB2-BD59-A6C34878D82A}">
                    <a16:rowId xmlns:a16="http://schemas.microsoft.com/office/drawing/2014/main" val="244070192"/>
                  </a:ext>
                </a:extLst>
              </a:tr>
              <a:tr h="623819">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yıl içerisinde gerçekleştirilecek uluslararası iş birlikleri ve yeni iş birliği ağlarına katılım süreçleri doğrultusunda yıl sonunda ilgili gösterge hedefine ulaşılabileceği öngörülmektedir. </a:t>
                      </a:r>
                      <a:r>
                        <a:rPr lang="tr-TR" sz="900" b="1" dirty="0">
                          <a:solidFill>
                            <a:srgbClr val="FF0000"/>
                          </a:solidFill>
                          <a:effectLst/>
                          <a:highlight>
                            <a:srgbClr val="FFFF00"/>
                          </a:highlight>
                        </a:rPr>
                        <a:t>UİO, ilgili akademik birimler ve Proje Ofisi Koordinatörlüğü eliyle yapılacak çalışmaların gösterge hedef değerine olumlu katkılar yapacağından hareketle ilgili birimler aracılığıyla aksiyon alınması gerektiği değerlendirilmiştir.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268724947"/>
                  </a:ext>
                </a:extLst>
              </a:tr>
              <a:tr h="425856">
                <a:tc>
                  <a:txBody>
                    <a:bodyPr/>
                    <a:lstStyle/>
                    <a:p>
                      <a:pPr algn="just">
                        <a:lnSpc>
                          <a:spcPct val="115000"/>
                        </a:lnSpc>
                        <a:spcBef>
                          <a:spcPts val="1000"/>
                        </a:spcBef>
                        <a:spcAft>
                          <a:spcPts val="1000"/>
                        </a:spcAft>
                        <a:buNone/>
                      </a:pPr>
                      <a:r>
                        <a:rPr lang="tr-TR" sz="900" b="1" dirty="0">
                          <a:solidFill>
                            <a:schemeClr val="bg1"/>
                          </a:solidFill>
                          <a:effectLst/>
                        </a:rPr>
                        <a:t>PG2.4.4. Uluslararası İş Birliği İle Yürütülen Bilimsel Proje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25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dirty="0">
                          <a:solidFill>
                            <a:schemeClr val="tx1"/>
                          </a:solidFill>
                          <a:effectLst/>
                        </a:rPr>
                        <a:t>21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lnSpc>
                          <a:spcPct val="115000"/>
                        </a:lnSpc>
                        <a:spcBef>
                          <a:spcPts val="1000"/>
                        </a:spcBef>
                        <a:spcAft>
                          <a:spcPts val="1000"/>
                        </a:spcAft>
                        <a:buNone/>
                      </a:pPr>
                      <a:r>
                        <a:rPr lang="tr-TR" sz="900" b="1" dirty="0">
                          <a:solidFill>
                            <a:schemeClr val="tx1"/>
                          </a:solidFill>
                          <a:effectLst/>
                        </a:rPr>
                        <a:t>8</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a:txBody>
                    <a:bodyPr/>
                    <a:lstStyle/>
                    <a:p>
                      <a:pPr algn="ctr"/>
                      <a:r>
                        <a:rPr lang="tr-TR" sz="900" b="1" dirty="0">
                          <a:solidFill>
                            <a:schemeClr val="tx1"/>
                          </a:solidFill>
                          <a:effectLst/>
                        </a:rPr>
                        <a:t>-1.200,00</a:t>
                      </a:r>
                      <a:endParaRPr lang="tr-TR" dirty="0"/>
                    </a:p>
                  </a:txBody>
                  <a:tcPr marL="44606" marR="44606" marT="0" marB="0" anchor="ctr"/>
                </a:tc>
                <a:extLst>
                  <a:ext uri="{0D108BD9-81ED-4DB2-BD59-A6C34878D82A}">
                    <a16:rowId xmlns:a16="http://schemas.microsoft.com/office/drawing/2014/main" val="1617118985"/>
                  </a:ext>
                </a:extLst>
              </a:tr>
              <a:tr h="782211">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İzleme Dönemindeki Gerçekleştirilen İşlemlerin Açıklanması 2026 yılı izleme döneminde göstergeye ilişkin gerçekleşme değerinin yıl sonu hedeflenen değerin altında olduğu görülmekte olup, devam eden proje başvuruları ve uluslararası iş birliği kapsamında yürütülen çalışmalar dikkate alındığında yıl sonunda ilgili gösterge hedefine kısmen ulaşılabileceği öngörülmektedir. </a:t>
                      </a:r>
                      <a:r>
                        <a:rPr lang="tr-TR" sz="900" b="1" dirty="0">
                          <a:solidFill>
                            <a:srgbClr val="FF0000"/>
                          </a:solidFill>
                          <a:effectLst/>
                          <a:highlight>
                            <a:srgbClr val="FFFF00"/>
                          </a:highlight>
                        </a:rPr>
                        <a:t>Proje Ofisi Koordinatörlüğünce, halen yürütülen projelerdeki durum, proje başvuru dönemleri, başvurularda dikkate alınması gereken hususlar ve proje yürütümünde uluslararası ortaklara yer verilmesi konularında öğretim elemanlarına gerekli bilgilendirme faaliyetlerinin arttırılmasının gösterge hedefine pozitif katkı sağlayacağı değerlendirilmiştir.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4606" marR="44606"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603479333"/>
                  </a:ext>
                </a:extLst>
              </a:tr>
            </a:tbl>
          </a:graphicData>
        </a:graphic>
      </p:graphicFrame>
    </p:spTree>
    <p:extLst>
      <p:ext uri="{BB962C8B-B14F-4D97-AF65-F5344CB8AC3E}">
        <p14:creationId xmlns:p14="http://schemas.microsoft.com/office/powerpoint/2010/main" val="3103961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644519C-2016-7D39-B8C0-63A750E0F0A3}"/>
            </a:ext>
          </a:extLst>
        </p:cNvPr>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F1C3AC91-454C-FE3F-798E-79631788C883}"/>
              </a:ext>
            </a:extLst>
          </p:cNvPr>
          <p:cNvGraphicFramePr>
            <a:graphicFrameLocks noGrp="1"/>
          </p:cNvGraphicFramePr>
          <p:nvPr>
            <p:extLst>
              <p:ext uri="{D42A27DB-BD31-4B8C-83A1-F6EECF244321}">
                <p14:modId xmlns:p14="http://schemas.microsoft.com/office/powerpoint/2010/main" val="3848673145"/>
              </p:ext>
            </p:extLst>
          </p:nvPr>
        </p:nvGraphicFramePr>
        <p:xfrm>
          <a:off x="1115104" y="425623"/>
          <a:ext cx="10883187" cy="5878670"/>
        </p:xfrm>
        <a:graphic>
          <a:graphicData uri="http://schemas.openxmlformats.org/drawingml/2006/table">
            <a:tbl>
              <a:tblPr firstRow="1" firstCol="1" bandRow="1">
                <a:tableStyleId>{5C22544A-7EE6-4342-B048-85BDC9FD1C3A}</a:tableStyleId>
              </a:tblPr>
              <a:tblGrid>
                <a:gridCol w="2656691">
                  <a:extLst>
                    <a:ext uri="{9D8B030D-6E8A-4147-A177-3AD203B41FA5}">
                      <a16:colId xmlns:a16="http://schemas.microsoft.com/office/drawing/2014/main" val="2495364359"/>
                    </a:ext>
                  </a:extLst>
                </a:gridCol>
                <a:gridCol w="987654">
                  <a:extLst>
                    <a:ext uri="{9D8B030D-6E8A-4147-A177-3AD203B41FA5}">
                      <a16:colId xmlns:a16="http://schemas.microsoft.com/office/drawing/2014/main" val="1332426715"/>
                    </a:ext>
                  </a:extLst>
                </a:gridCol>
                <a:gridCol w="1398383">
                  <a:extLst>
                    <a:ext uri="{9D8B030D-6E8A-4147-A177-3AD203B41FA5}">
                      <a16:colId xmlns:a16="http://schemas.microsoft.com/office/drawing/2014/main" val="1403620513"/>
                    </a:ext>
                  </a:extLst>
                </a:gridCol>
                <a:gridCol w="351378">
                  <a:extLst>
                    <a:ext uri="{9D8B030D-6E8A-4147-A177-3AD203B41FA5}">
                      <a16:colId xmlns:a16="http://schemas.microsoft.com/office/drawing/2014/main" val="1062819050"/>
                    </a:ext>
                  </a:extLst>
                </a:gridCol>
                <a:gridCol w="351378">
                  <a:extLst>
                    <a:ext uri="{9D8B030D-6E8A-4147-A177-3AD203B41FA5}">
                      <a16:colId xmlns:a16="http://schemas.microsoft.com/office/drawing/2014/main" val="3485681939"/>
                    </a:ext>
                  </a:extLst>
                </a:gridCol>
                <a:gridCol w="702756">
                  <a:extLst>
                    <a:ext uri="{9D8B030D-6E8A-4147-A177-3AD203B41FA5}">
                      <a16:colId xmlns:a16="http://schemas.microsoft.com/office/drawing/2014/main" val="2109046009"/>
                    </a:ext>
                  </a:extLst>
                </a:gridCol>
                <a:gridCol w="2522555">
                  <a:extLst>
                    <a:ext uri="{9D8B030D-6E8A-4147-A177-3AD203B41FA5}">
                      <a16:colId xmlns:a16="http://schemas.microsoft.com/office/drawing/2014/main" val="91839841"/>
                    </a:ext>
                  </a:extLst>
                </a:gridCol>
                <a:gridCol w="1912392">
                  <a:extLst>
                    <a:ext uri="{9D8B030D-6E8A-4147-A177-3AD203B41FA5}">
                      <a16:colId xmlns:a16="http://schemas.microsoft.com/office/drawing/2014/main" val="1750526548"/>
                    </a:ext>
                  </a:extLst>
                </a:gridCol>
              </a:tblGrid>
              <a:tr h="309315">
                <a:tc>
                  <a:txBody>
                    <a:bodyPr/>
                    <a:lstStyle/>
                    <a:p>
                      <a:pPr algn="just">
                        <a:lnSpc>
                          <a:spcPct val="115000"/>
                        </a:lnSpc>
                        <a:spcBef>
                          <a:spcPts val="1000"/>
                        </a:spcBef>
                        <a:spcAft>
                          <a:spcPts val="1000"/>
                        </a:spcAft>
                        <a:buNone/>
                      </a:pPr>
                      <a:r>
                        <a:rPr lang="tr-TR" sz="900" b="1" dirty="0">
                          <a:solidFill>
                            <a:schemeClr val="bg1"/>
                          </a:solidFill>
                          <a:effectLst/>
                        </a:rPr>
                        <a:t>Amaç (A3)</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dirty="0">
                          <a:solidFill>
                            <a:schemeClr val="bg1"/>
                          </a:solidFill>
                          <a:effectLst/>
                        </a:rPr>
                        <a:t>Kurumsal Kapasite Ve İşleyişi Geliştirmek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012574328"/>
                  </a:ext>
                </a:extLst>
              </a:tr>
              <a:tr h="228684">
                <a:tc>
                  <a:txBody>
                    <a:bodyPr/>
                    <a:lstStyle/>
                    <a:p>
                      <a:pPr algn="just">
                        <a:lnSpc>
                          <a:spcPct val="115000"/>
                        </a:lnSpc>
                        <a:spcBef>
                          <a:spcPts val="1000"/>
                        </a:spcBef>
                        <a:spcAft>
                          <a:spcPts val="1000"/>
                        </a:spcAft>
                        <a:buNone/>
                      </a:pPr>
                      <a:r>
                        <a:rPr lang="tr-TR" sz="900" b="1" dirty="0">
                          <a:solidFill>
                            <a:schemeClr val="bg1"/>
                          </a:solidFill>
                          <a:effectLst/>
                        </a:rPr>
                        <a:t>Hedef (H3)</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a:solidFill>
                            <a:schemeClr val="tx1"/>
                          </a:solidFill>
                          <a:effectLst/>
                        </a:rPr>
                        <a:t>Kurumsallaşmayı Geliştirmek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841171619"/>
                  </a:ext>
                </a:extLst>
              </a:tr>
              <a:tr h="289099">
                <a:tc>
                  <a:txBody>
                    <a:bodyPr/>
                    <a:lstStyle/>
                    <a:p>
                      <a:pPr algn="just">
                        <a:lnSpc>
                          <a:spcPct val="115000"/>
                        </a:lnSpc>
                        <a:spcBef>
                          <a:spcPts val="1000"/>
                        </a:spcBef>
                        <a:spcAft>
                          <a:spcPts val="1000"/>
                        </a:spcAft>
                        <a:buNone/>
                      </a:pPr>
                      <a:r>
                        <a:rPr lang="tr-TR" sz="900" b="1" dirty="0">
                          <a:solidFill>
                            <a:schemeClr val="bg1"/>
                          </a:solidFill>
                          <a:effectLst/>
                        </a:rPr>
                        <a:t>H3.3 Performansı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a:solidFill>
                            <a:schemeClr val="tx1"/>
                          </a:solidFill>
                          <a:effectLst/>
                        </a:rPr>
                        <a:t>(PG3.3.1 Performansı x Hedefe Etkisi) + (PG3.3.2 Performansı x Hedefe Etkisi) +(PG3.3.3 Performansı x Hedefe Etkisi) + (PG3.3.4 Performansı x Hedefe Etkisi) + (PG3.3.5 Performansı x Hedefe Etkisi) = % 32,05</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194449543"/>
                  </a:ext>
                </a:extLst>
              </a:tr>
              <a:tr h="224224">
                <a:tc>
                  <a:txBody>
                    <a:bodyPr/>
                    <a:lstStyle/>
                    <a:p>
                      <a:pPr algn="just">
                        <a:lnSpc>
                          <a:spcPct val="115000"/>
                        </a:lnSpc>
                        <a:spcBef>
                          <a:spcPts val="1000"/>
                        </a:spcBef>
                        <a:spcAft>
                          <a:spcPts val="1000"/>
                        </a:spcAft>
                        <a:buNone/>
                      </a:pPr>
                      <a:r>
                        <a:rPr lang="tr-TR" sz="900" b="1" dirty="0">
                          <a:solidFill>
                            <a:schemeClr val="bg1"/>
                          </a:solidFill>
                          <a:effectLst/>
                        </a:rPr>
                        <a:t>Sorumlu Birim</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a:solidFill>
                            <a:schemeClr val="tx1"/>
                          </a:solidFill>
                          <a:effectLst/>
                        </a:rPr>
                        <a:t>Rektörlük</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922050221"/>
                  </a:ext>
                </a:extLst>
              </a:tr>
              <a:tr h="781759">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lnSpc>
                          <a:spcPct val="115000"/>
                        </a:lnSpc>
                        <a:spcBef>
                          <a:spcPts val="1000"/>
                        </a:spcBef>
                        <a:spcAft>
                          <a:spcPts val="1000"/>
                        </a:spcAft>
                        <a:buNone/>
                      </a:pPr>
                      <a:r>
                        <a:rPr lang="tr-TR" sz="900" b="1" dirty="0">
                          <a:solidFill>
                            <a:schemeClr val="tx1"/>
                          </a:solidFill>
                          <a:effectLst/>
                        </a:rPr>
                        <a:t>Hedefe Etkisi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2">
                  <a:txBody>
                    <a:bodyPr/>
                    <a:lstStyle/>
                    <a:p>
                      <a:pPr algn="ctr">
                        <a:lnSpc>
                          <a:spcPct val="115000"/>
                        </a:lnSpc>
                        <a:spcBef>
                          <a:spcPts val="1000"/>
                        </a:spcBef>
                        <a:spcAft>
                          <a:spcPts val="1000"/>
                        </a:spcAft>
                        <a:buNone/>
                      </a:pPr>
                      <a:r>
                        <a:rPr lang="tr-TR" sz="900" b="1" dirty="0">
                          <a:solidFill>
                            <a:schemeClr val="tx1"/>
                          </a:solidFill>
                          <a:effectLst/>
                        </a:rPr>
                        <a:t>Plan Dönemi Başlangıç Değeri (A)</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gridSpan="2">
                  <a:txBody>
                    <a:bodyPr/>
                    <a:lstStyle/>
                    <a:p>
                      <a:pPr algn="ctr">
                        <a:lnSpc>
                          <a:spcPct val="115000"/>
                        </a:lnSpc>
                        <a:spcBef>
                          <a:spcPts val="1000"/>
                        </a:spcBef>
                        <a:spcAft>
                          <a:spcPts val="1000"/>
                        </a:spcAft>
                        <a:buNone/>
                      </a:pPr>
                      <a:r>
                        <a:rPr lang="tr-TR" sz="900" b="1" dirty="0">
                          <a:solidFill>
                            <a:schemeClr val="tx1"/>
                          </a:solidFill>
                          <a:effectLst/>
                        </a:rPr>
                        <a:t>İzleme Dönemindeki Yılsonu Hedeflenen Değer(2026)(B)</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a:txBody>
                    <a:bodyPr/>
                    <a:lstStyle/>
                    <a:p>
                      <a:r>
                        <a:rPr lang="tr-TR" sz="900" b="1" dirty="0">
                          <a:solidFill>
                            <a:schemeClr val="tx1"/>
                          </a:solidFill>
                          <a:effectLst/>
                        </a:rPr>
                        <a:t>İzleme Dönemindeki Gerçekleşme Değeri (C)</a:t>
                      </a:r>
                      <a:endParaRPr lang="tr-TR" dirty="0"/>
                    </a:p>
                  </a:txBody>
                  <a:tcPr marL="34197" marR="34197" marT="0" marB="0" anchor="ctr"/>
                </a:tc>
                <a:tc>
                  <a:txBody>
                    <a:bodyPr/>
                    <a:lstStyle/>
                    <a:p>
                      <a:pPr algn="ctr">
                        <a:lnSpc>
                          <a:spcPct val="115000"/>
                        </a:lnSpc>
                        <a:spcBef>
                          <a:spcPts val="1000"/>
                        </a:spcBef>
                        <a:spcAft>
                          <a:spcPts val="1000"/>
                        </a:spcAft>
                        <a:buNone/>
                      </a:pPr>
                      <a:r>
                        <a:rPr lang="tr-TR" sz="900" b="1">
                          <a:solidFill>
                            <a:schemeClr val="tx1"/>
                          </a:solidFill>
                          <a:effectLst/>
                        </a:rPr>
                        <a:t>Performans(%)</a:t>
                      </a:r>
                    </a:p>
                    <a:p>
                      <a:pPr algn="ctr">
                        <a:lnSpc>
                          <a:spcPct val="115000"/>
                        </a:lnSpc>
                        <a:spcBef>
                          <a:spcPts val="1000"/>
                        </a:spcBef>
                        <a:spcAft>
                          <a:spcPts val="1000"/>
                        </a:spcAft>
                        <a:buNone/>
                      </a:pPr>
                      <a:r>
                        <a:rPr lang="tr-TR" sz="900" b="1">
                          <a:solidFill>
                            <a:schemeClr val="tx1"/>
                          </a:solidFill>
                          <a:effectLst/>
                        </a:rPr>
                        <a:t>(C-A)/(B-A)</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extLst>
                  <a:ext uri="{0D108BD9-81ED-4DB2-BD59-A6C34878D82A}">
                    <a16:rowId xmlns:a16="http://schemas.microsoft.com/office/drawing/2014/main" val="680958777"/>
                  </a:ext>
                </a:extLst>
              </a:tr>
              <a:tr h="285044">
                <a:tc>
                  <a:txBody>
                    <a:bodyPr/>
                    <a:lstStyle/>
                    <a:p>
                      <a:pPr algn="just">
                        <a:lnSpc>
                          <a:spcPct val="115000"/>
                        </a:lnSpc>
                        <a:spcBef>
                          <a:spcPts val="1000"/>
                        </a:spcBef>
                        <a:spcAft>
                          <a:spcPts val="1000"/>
                        </a:spcAft>
                        <a:buNone/>
                      </a:pPr>
                      <a:r>
                        <a:rPr lang="tr-TR" sz="900" b="1">
                          <a:solidFill>
                            <a:schemeClr val="bg1"/>
                          </a:solidFill>
                          <a:effectLst/>
                        </a:rPr>
                        <a:t>PG 3.3.1 Kurum Kültüründen Memnuniyet Düzeyi (%)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lnSpc>
                          <a:spcPct val="115000"/>
                        </a:lnSpc>
                        <a:spcBef>
                          <a:spcPts val="1000"/>
                        </a:spcBef>
                        <a:spcAft>
                          <a:spcPts val="1000"/>
                        </a:spcAft>
                        <a:buNone/>
                      </a:pPr>
                      <a:r>
                        <a:rPr lang="tr-TR" sz="900" b="1" dirty="0">
                          <a:solidFill>
                            <a:schemeClr val="tx1"/>
                          </a:solidFill>
                          <a:effectLst/>
                        </a:rPr>
                        <a:t>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2">
                  <a:txBody>
                    <a:bodyPr/>
                    <a:lstStyle/>
                    <a:p>
                      <a:pPr algn="ctr">
                        <a:lnSpc>
                          <a:spcPct val="115000"/>
                        </a:lnSpc>
                        <a:spcBef>
                          <a:spcPts val="1000"/>
                        </a:spcBef>
                        <a:spcAft>
                          <a:spcPts val="1000"/>
                        </a:spcAft>
                        <a:buNone/>
                      </a:pPr>
                      <a:r>
                        <a:rPr lang="tr-TR" sz="900" b="1" dirty="0">
                          <a:solidFill>
                            <a:schemeClr val="tx1"/>
                          </a:solidFill>
                          <a:effectLst/>
                        </a:rPr>
                        <a:t>75,32</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gridSpan="2">
                  <a:txBody>
                    <a:bodyPr/>
                    <a:lstStyle/>
                    <a:p>
                      <a:pPr algn="ctr">
                        <a:lnSpc>
                          <a:spcPct val="115000"/>
                        </a:lnSpc>
                        <a:spcBef>
                          <a:spcPts val="1000"/>
                        </a:spcBef>
                        <a:spcAft>
                          <a:spcPts val="1000"/>
                        </a:spcAft>
                        <a:buNone/>
                      </a:pPr>
                      <a:r>
                        <a:rPr lang="tr-TR" sz="900" b="1" dirty="0">
                          <a:solidFill>
                            <a:schemeClr val="tx1"/>
                          </a:solidFill>
                          <a:effectLst/>
                        </a:rPr>
                        <a:t>79</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a:txBody>
                    <a:bodyPr/>
                    <a:lstStyle/>
                    <a:p>
                      <a:pPr algn="ctr"/>
                      <a:r>
                        <a:rPr lang="tr-TR" sz="900" b="1" dirty="0">
                          <a:solidFill>
                            <a:schemeClr val="tx1"/>
                          </a:solidFill>
                          <a:effectLst/>
                        </a:rPr>
                        <a:t>0</a:t>
                      </a:r>
                      <a:endParaRPr lang="tr-TR" dirty="0"/>
                    </a:p>
                  </a:txBody>
                  <a:tcPr marL="34197" marR="34197" marT="0" marB="0" anchor="ctr"/>
                </a:tc>
                <a:tc>
                  <a:txBody>
                    <a:bodyPr/>
                    <a:lstStyle/>
                    <a:p>
                      <a:pPr algn="ctr">
                        <a:lnSpc>
                          <a:spcPct val="115000"/>
                        </a:lnSpc>
                        <a:spcBef>
                          <a:spcPts val="1000"/>
                        </a:spcBef>
                        <a:spcAft>
                          <a:spcPts val="1000"/>
                        </a:spcAft>
                        <a:buNone/>
                      </a:pPr>
                      <a:r>
                        <a:rPr lang="tr-TR" sz="900" b="1" dirty="0">
                          <a:solidFill>
                            <a:schemeClr val="tx1"/>
                          </a:solidFill>
                          <a:effectLst/>
                        </a:rPr>
                        <a:t>-2.046,74</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extLst>
                  <a:ext uri="{0D108BD9-81ED-4DB2-BD59-A6C34878D82A}">
                    <a16:rowId xmlns:a16="http://schemas.microsoft.com/office/drawing/2014/main" val="3445098402"/>
                  </a:ext>
                </a:extLst>
              </a:tr>
              <a:tr h="352984">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dirty="0">
                          <a:solidFill>
                            <a:schemeClr val="tx1"/>
                          </a:solidFill>
                          <a:effectLst/>
                        </a:rPr>
                        <a:t>2026 yılı Ocak-Haziran döneminde göstergeye ilişkin gerçekleşme değeri henüz oluşmamıştır. Göstergenin yıl sonunda gerçekleştirilecek anket sonuçlarına göre hesaplanıyor olması nedeniyle, mevcut durum itibarıyla performans değerinin değerlendirilmesi mümkün olmamakla birlikte, yıl sonunda ilgili gösterge hedefine ulaşılabileceği öngörülmektedir.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659134656"/>
                  </a:ext>
                </a:extLst>
              </a:tr>
              <a:tr h="352984">
                <a:tc>
                  <a:txBody>
                    <a:bodyPr/>
                    <a:lstStyle/>
                    <a:p>
                      <a:pPr algn="just">
                        <a:lnSpc>
                          <a:spcPct val="115000"/>
                        </a:lnSpc>
                        <a:spcBef>
                          <a:spcPts val="1000"/>
                        </a:spcBef>
                        <a:spcAft>
                          <a:spcPts val="1000"/>
                        </a:spcAft>
                        <a:buNone/>
                      </a:pPr>
                      <a:r>
                        <a:rPr lang="tr-TR" sz="900" b="1" dirty="0">
                          <a:solidFill>
                            <a:schemeClr val="bg1"/>
                          </a:solidFill>
                          <a:effectLst/>
                        </a:rPr>
                        <a:t>PG 3.3.2 Üniversitenin Tanınırlığına Yönelik Olarak Gerçekleştirilen Tanıtım Faaliyeti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lnSpc>
                          <a:spcPct val="115000"/>
                        </a:lnSpc>
                        <a:spcBef>
                          <a:spcPts val="1000"/>
                        </a:spcBef>
                        <a:spcAft>
                          <a:spcPts val="1000"/>
                        </a:spcAft>
                        <a:buNone/>
                      </a:pPr>
                      <a:r>
                        <a:rPr lang="tr-TR" sz="900" b="1" dirty="0">
                          <a:solidFill>
                            <a:schemeClr val="tx1"/>
                          </a:solidFill>
                          <a:effectLst/>
                        </a:rPr>
                        <a:t>25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lnSpc>
                          <a:spcPct val="115000"/>
                        </a:lnSpc>
                        <a:spcBef>
                          <a:spcPts val="1000"/>
                        </a:spcBef>
                        <a:spcAft>
                          <a:spcPts val="1000"/>
                        </a:spcAft>
                        <a:buNone/>
                      </a:pPr>
                      <a:r>
                        <a:rPr lang="tr-TR" sz="900" b="1" dirty="0">
                          <a:solidFill>
                            <a:schemeClr val="tx1"/>
                          </a:solidFill>
                          <a:effectLst/>
                        </a:rPr>
                        <a:t>458</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3">
                  <a:txBody>
                    <a:bodyPr/>
                    <a:lstStyle/>
                    <a:p>
                      <a:pPr algn="ctr">
                        <a:lnSpc>
                          <a:spcPct val="115000"/>
                        </a:lnSpc>
                        <a:spcBef>
                          <a:spcPts val="1000"/>
                        </a:spcBef>
                        <a:spcAft>
                          <a:spcPts val="1000"/>
                        </a:spcAft>
                        <a:buNone/>
                      </a:pPr>
                      <a:r>
                        <a:rPr lang="tr-TR" sz="900" b="1" dirty="0">
                          <a:solidFill>
                            <a:schemeClr val="tx1"/>
                          </a:solidFill>
                          <a:effectLst/>
                        </a:rPr>
                        <a:t>770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dirty="0">
                          <a:solidFill>
                            <a:schemeClr val="tx1"/>
                          </a:solidFill>
                          <a:effectLst/>
                        </a:rPr>
                        <a:t>767</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r>
                        <a:rPr lang="tr-TR" sz="900" b="1" dirty="0">
                          <a:solidFill>
                            <a:schemeClr val="tx1"/>
                          </a:solidFill>
                          <a:effectLst/>
                        </a:rPr>
                        <a:t>99,04</a:t>
                      </a:r>
                      <a:endParaRPr lang="tr-TR" dirty="0"/>
                    </a:p>
                  </a:txBody>
                  <a:tcPr marL="34197" marR="34197" marT="0" marB="0" anchor="ctr"/>
                </a:tc>
                <a:extLst>
                  <a:ext uri="{0D108BD9-81ED-4DB2-BD59-A6C34878D82A}">
                    <a16:rowId xmlns:a16="http://schemas.microsoft.com/office/drawing/2014/main" val="3837610241"/>
                  </a:ext>
                </a:extLst>
              </a:tr>
              <a:tr h="405468">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değere oldukça yakın olduğu görülmekte olup, yıl içerisinde gerçekleştirilecek ilave tanıtım faaliyetleri de dikkate alındığında yıl sonunda ilgili gösterge hedefine ulaşılabileceği öngörülmektedir.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461046740"/>
                  </a:ext>
                </a:extLst>
              </a:tr>
              <a:tr h="400197">
                <a:tc>
                  <a:txBody>
                    <a:bodyPr/>
                    <a:lstStyle/>
                    <a:p>
                      <a:pPr algn="just">
                        <a:lnSpc>
                          <a:spcPct val="115000"/>
                        </a:lnSpc>
                        <a:spcBef>
                          <a:spcPts val="1000"/>
                        </a:spcBef>
                        <a:spcAft>
                          <a:spcPts val="1000"/>
                        </a:spcAft>
                        <a:buNone/>
                      </a:pPr>
                      <a:r>
                        <a:rPr lang="tr-TR" sz="900" b="1" dirty="0">
                          <a:solidFill>
                            <a:schemeClr val="bg1"/>
                          </a:solidFill>
                          <a:effectLst/>
                        </a:rPr>
                        <a:t>PG 3.3.3 Kalite Kültürünü Yaygınlaştırma Amacıyla Düzenlenen Etkinlik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lnSpc>
                          <a:spcPct val="115000"/>
                        </a:lnSpc>
                        <a:spcBef>
                          <a:spcPts val="1000"/>
                        </a:spcBef>
                        <a:spcAft>
                          <a:spcPts val="1000"/>
                        </a:spcAft>
                        <a:buNone/>
                      </a:pPr>
                      <a:r>
                        <a:rPr lang="tr-TR" sz="900" b="1" dirty="0">
                          <a:solidFill>
                            <a:schemeClr val="tx1"/>
                          </a:solidFill>
                          <a:effectLst/>
                        </a:rPr>
                        <a:t>25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3">
                  <a:txBody>
                    <a:bodyPr/>
                    <a:lstStyle/>
                    <a:p>
                      <a:pPr algn="ctr">
                        <a:lnSpc>
                          <a:spcPct val="115000"/>
                        </a:lnSpc>
                        <a:spcBef>
                          <a:spcPts val="1000"/>
                        </a:spcBef>
                        <a:spcAft>
                          <a:spcPts val="1000"/>
                        </a:spcAft>
                        <a:buNone/>
                      </a:pPr>
                      <a:r>
                        <a:rPr lang="tr-TR" sz="900" b="1" dirty="0">
                          <a:solidFill>
                            <a:schemeClr val="tx1"/>
                          </a:solidFill>
                          <a:effectLst/>
                        </a:rPr>
                        <a:t>11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dirty="0">
                          <a:solidFill>
                            <a:schemeClr val="tx1"/>
                          </a:solidFill>
                          <a:effectLst/>
                        </a:rPr>
                        <a:t>35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r>
                        <a:rPr lang="tr-TR" sz="900" b="1" dirty="0">
                          <a:solidFill>
                            <a:schemeClr val="tx1"/>
                          </a:solidFill>
                          <a:effectLst/>
                        </a:rPr>
                        <a:t>18</a:t>
                      </a:r>
                      <a:endParaRPr lang="tr-TR" dirty="0"/>
                    </a:p>
                  </a:txBody>
                  <a:tcPr marL="34197" marR="34197" marT="0" marB="0" anchor="ctr"/>
                </a:tc>
                <a:tc>
                  <a:txBody>
                    <a:bodyPr/>
                    <a:lstStyle/>
                    <a:p>
                      <a:pPr algn="ctr"/>
                      <a:r>
                        <a:rPr lang="tr-TR" sz="900" b="1" dirty="0">
                          <a:solidFill>
                            <a:schemeClr val="tx1"/>
                          </a:solidFill>
                          <a:effectLst/>
                        </a:rPr>
                        <a:t>29,17</a:t>
                      </a:r>
                      <a:endParaRPr lang="tr-TR" dirty="0"/>
                    </a:p>
                  </a:txBody>
                  <a:tcPr marL="34197" marR="34197" marT="0" marB="0" anchor="ctr"/>
                </a:tc>
                <a:extLst>
                  <a:ext uri="{0D108BD9-81ED-4DB2-BD59-A6C34878D82A}">
                    <a16:rowId xmlns:a16="http://schemas.microsoft.com/office/drawing/2014/main" val="2998831483"/>
                  </a:ext>
                </a:extLst>
              </a:tr>
              <a:tr h="352984">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yıl içerisinde gerçekleştirilecek kalite kültürünü yaygınlaştırmaya yönelik etkinlikler dikkate alındığında yıl sonunda ilgili gösterge hedefine ulaşılabileceği öngörülmektedir.</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104476313"/>
                  </a:ext>
                </a:extLst>
              </a:tr>
              <a:tr h="357601">
                <a:tc>
                  <a:txBody>
                    <a:bodyPr/>
                    <a:lstStyle/>
                    <a:p>
                      <a:pPr algn="just">
                        <a:lnSpc>
                          <a:spcPct val="115000"/>
                        </a:lnSpc>
                        <a:spcBef>
                          <a:spcPts val="1000"/>
                        </a:spcBef>
                        <a:spcAft>
                          <a:spcPts val="1000"/>
                        </a:spcAft>
                        <a:buNone/>
                      </a:pPr>
                      <a:r>
                        <a:rPr lang="tr-TR" sz="900" b="1" dirty="0">
                          <a:solidFill>
                            <a:schemeClr val="bg1"/>
                          </a:solidFill>
                          <a:effectLst/>
                        </a:rPr>
                        <a:t>PG 3.3.4 Dış Paydaş Katılımlı Etkinlik Sayısı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lnSpc>
                          <a:spcPct val="115000"/>
                        </a:lnSpc>
                        <a:spcBef>
                          <a:spcPts val="1000"/>
                        </a:spcBef>
                        <a:spcAft>
                          <a:spcPts val="1000"/>
                        </a:spcAft>
                        <a:buNone/>
                      </a:pPr>
                      <a:r>
                        <a:rPr lang="tr-TR" sz="900" b="1" dirty="0">
                          <a:solidFill>
                            <a:schemeClr val="tx1"/>
                          </a:solidFill>
                          <a:effectLst/>
                        </a:rPr>
                        <a:t>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3">
                  <a:txBody>
                    <a:bodyPr/>
                    <a:lstStyle/>
                    <a:p>
                      <a:pPr algn="ctr">
                        <a:lnSpc>
                          <a:spcPct val="115000"/>
                        </a:lnSpc>
                        <a:spcBef>
                          <a:spcPts val="1000"/>
                        </a:spcBef>
                        <a:spcAft>
                          <a:spcPts val="1000"/>
                        </a:spcAft>
                        <a:buNone/>
                      </a:pPr>
                      <a:r>
                        <a:rPr lang="tr-TR" sz="900" b="1" dirty="0">
                          <a:solidFill>
                            <a:schemeClr val="tx1"/>
                          </a:solidFill>
                          <a:effectLst/>
                        </a:rPr>
                        <a:t>41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a:solidFill>
                            <a:schemeClr val="tx1"/>
                          </a:solidFill>
                          <a:effectLst/>
                        </a:rPr>
                        <a:t>60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r>
                        <a:rPr lang="tr-TR" sz="900" b="1" dirty="0">
                          <a:solidFill>
                            <a:schemeClr val="tx1"/>
                          </a:solidFill>
                          <a:effectLst/>
                        </a:rPr>
                        <a:t>15</a:t>
                      </a:r>
                      <a:endParaRPr lang="tr-TR" dirty="0"/>
                    </a:p>
                  </a:txBody>
                  <a:tcPr marL="34197" marR="34197" marT="0" marB="0" anchor="ctr"/>
                </a:tc>
                <a:tc>
                  <a:txBody>
                    <a:bodyPr/>
                    <a:lstStyle/>
                    <a:p>
                      <a:pPr algn="ctr"/>
                      <a:r>
                        <a:rPr lang="tr-TR" sz="900" b="1" dirty="0">
                          <a:solidFill>
                            <a:schemeClr val="tx1"/>
                          </a:solidFill>
                          <a:effectLst/>
                        </a:rPr>
                        <a:t>-136,84</a:t>
                      </a:r>
                      <a:endParaRPr lang="tr-TR" dirty="0"/>
                    </a:p>
                  </a:txBody>
                  <a:tcPr marL="34197" marR="34197" marT="0" marB="0" anchor="ctr"/>
                </a:tc>
                <a:extLst>
                  <a:ext uri="{0D108BD9-81ED-4DB2-BD59-A6C34878D82A}">
                    <a16:rowId xmlns:a16="http://schemas.microsoft.com/office/drawing/2014/main" val="843520701"/>
                  </a:ext>
                </a:extLst>
              </a:tr>
              <a:tr h="405063">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yıl içerisinde gerçekleştirilecek dış paydaş katılımlı etkinlikler doğrultusunda yıl sonunda ilgili gösterge hedefine ulaşılabileceği öngörülmektedir</a:t>
                      </a:r>
                      <a:r>
                        <a:rPr lang="tr-TR" sz="900" b="1" dirty="0">
                          <a:solidFill>
                            <a:schemeClr val="tx1"/>
                          </a:solidFill>
                          <a:effectLst/>
                          <a:highlight>
                            <a:srgbClr val="FFFF00"/>
                          </a:highlight>
                        </a:rPr>
                        <a:t>. </a:t>
                      </a:r>
                      <a:r>
                        <a:rPr lang="tr-TR" sz="900" b="1" dirty="0">
                          <a:solidFill>
                            <a:srgbClr val="FF0000"/>
                          </a:solidFill>
                          <a:effectLst/>
                          <a:highlight>
                            <a:srgbClr val="FFFF00"/>
                          </a:highlight>
                        </a:rPr>
                        <a:t>Gösterge hedefinin gerçekleştirilmesine yönelik olarak özellikle akademik birimlerin dış paydaş katılımlı danışma kurullarının faaliyet ve etkinliklerini artırması ile diğer dış paydaş katılımlı etkinlik planlamalarının ivedilikle yapılmasının uygun olacağı değerlendirilmiştir.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153206981"/>
                  </a:ext>
                </a:extLst>
              </a:tr>
              <a:tr h="263213">
                <a:tc>
                  <a:txBody>
                    <a:bodyPr/>
                    <a:lstStyle/>
                    <a:p>
                      <a:pPr algn="just">
                        <a:lnSpc>
                          <a:spcPct val="115000"/>
                        </a:lnSpc>
                        <a:spcBef>
                          <a:spcPts val="1000"/>
                        </a:spcBef>
                        <a:spcAft>
                          <a:spcPts val="1000"/>
                        </a:spcAft>
                        <a:buNone/>
                      </a:pPr>
                      <a:r>
                        <a:rPr lang="tr-TR" sz="900" b="1" dirty="0">
                          <a:solidFill>
                            <a:schemeClr val="bg1"/>
                          </a:solidFill>
                          <a:effectLst/>
                        </a:rPr>
                        <a:t>PG 3.3.5 Mezun Bilgi Sistemi Üzerinden Geribildirim Alınan Mezun Oranı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lnSpc>
                          <a:spcPct val="115000"/>
                        </a:lnSpc>
                        <a:spcBef>
                          <a:spcPts val="1000"/>
                        </a:spcBef>
                        <a:spcAft>
                          <a:spcPts val="1000"/>
                        </a:spcAft>
                        <a:buNone/>
                      </a:pPr>
                      <a:r>
                        <a:rPr lang="tr-TR" sz="900" b="1" dirty="0">
                          <a:solidFill>
                            <a:schemeClr val="tx1"/>
                          </a:solidFill>
                          <a:effectLst/>
                        </a:rPr>
                        <a:t>10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3">
                  <a:txBody>
                    <a:bodyPr/>
                    <a:lstStyle/>
                    <a:p>
                      <a:pPr algn="ctr">
                        <a:lnSpc>
                          <a:spcPct val="115000"/>
                        </a:lnSpc>
                        <a:spcBef>
                          <a:spcPts val="1000"/>
                        </a:spcBef>
                        <a:spcAft>
                          <a:spcPts val="1000"/>
                        </a:spcAft>
                        <a:buNone/>
                      </a:pPr>
                      <a:r>
                        <a:rPr lang="tr-TR" sz="900" b="1" dirty="0">
                          <a:solidFill>
                            <a:schemeClr val="tx1"/>
                          </a:solidFill>
                          <a:effectLst/>
                        </a:rPr>
                        <a:t>7,1</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a:txBody>
                    <a:bodyPr/>
                    <a:lstStyle/>
                    <a:p>
                      <a:pPr algn="ctr">
                        <a:lnSpc>
                          <a:spcPct val="115000"/>
                        </a:lnSpc>
                        <a:spcBef>
                          <a:spcPts val="1000"/>
                        </a:spcBef>
                        <a:spcAft>
                          <a:spcPts val="1000"/>
                        </a:spcAft>
                        <a:buNone/>
                      </a:pPr>
                      <a:r>
                        <a:rPr lang="tr-TR" sz="900" b="1" dirty="0">
                          <a:solidFill>
                            <a:schemeClr val="tx1"/>
                          </a:solidFill>
                          <a:effectLst/>
                        </a:rPr>
                        <a:t>15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a:txBody>
                    <a:bodyPr/>
                    <a:lstStyle/>
                    <a:p>
                      <a:pPr algn="ctr"/>
                      <a:r>
                        <a:rPr lang="tr-TR" sz="900" b="1" dirty="0">
                          <a:solidFill>
                            <a:schemeClr val="tx1"/>
                          </a:solidFill>
                          <a:effectLst/>
                        </a:rPr>
                        <a:t>2</a:t>
                      </a:r>
                      <a:endParaRPr lang="tr-TR" dirty="0"/>
                    </a:p>
                  </a:txBody>
                  <a:tcPr marL="34197" marR="34197" marT="0" marB="0" anchor="ctr"/>
                </a:tc>
                <a:tc>
                  <a:txBody>
                    <a:bodyPr/>
                    <a:lstStyle/>
                    <a:p>
                      <a:pPr algn="ctr"/>
                      <a:r>
                        <a:rPr lang="tr-TR" sz="900" b="1" dirty="0">
                          <a:solidFill>
                            <a:schemeClr val="tx1"/>
                          </a:solidFill>
                          <a:effectLst/>
                        </a:rPr>
                        <a:t>-64,56</a:t>
                      </a:r>
                      <a:endParaRPr lang="tr-TR" dirty="0"/>
                    </a:p>
                  </a:txBody>
                  <a:tcPr marL="34197" marR="34197" marT="0" marB="0" anchor="ctr"/>
                </a:tc>
                <a:extLst>
                  <a:ext uri="{0D108BD9-81ED-4DB2-BD59-A6C34878D82A}">
                    <a16:rowId xmlns:a16="http://schemas.microsoft.com/office/drawing/2014/main" val="2339740122"/>
                  </a:ext>
                </a:extLst>
              </a:tr>
              <a:tr h="352984">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gridSpan="7">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görülmekte olup, yıl içerisinde mezunlara yönelik gerçekleştirilecek bilgilendirme ve geri bildirim çalışmalarının artırılmasıyla yıl sonunda ilgili gösterge hedefine kısmen ulaşılabileceği öngörülmektedir. </a:t>
                      </a:r>
                      <a:r>
                        <a:rPr lang="tr-TR" sz="900" b="1" dirty="0">
                          <a:solidFill>
                            <a:srgbClr val="FF0000"/>
                          </a:solidFill>
                          <a:effectLst/>
                          <a:highlight>
                            <a:srgbClr val="FFFF00"/>
                          </a:highlight>
                        </a:rPr>
                        <a:t>Kariyer ve Mezun Ofisi Koordinatörlüğünün bu göstergeye yönelik çalışmalarını özellikle artırması gerektiği değerlendirilmiştir.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4197" marR="34197"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548024257"/>
                  </a:ext>
                </a:extLst>
              </a:tr>
            </a:tbl>
          </a:graphicData>
        </a:graphic>
      </p:graphicFrame>
    </p:spTree>
    <p:extLst>
      <p:ext uri="{BB962C8B-B14F-4D97-AF65-F5344CB8AC3E}">
        <p14:creationId xmlns:p14="http://schemas.microsoft.com/office/powerpoint/2010/main" val="1235658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AF7EE4-E818-457A-6C92-CE004FAA716C}"/>
            </a:ext>
          </a:extLst>
        </p:cNvPr>
        <p:cNvGrpSpPr/>
        <p:nvPr/>
      </p:nvGrpSpPr>
      <p:grpSpPr>
        <a:xfrm>
          <a:off x="0" y="0"/>
          <a:ext cx="0" cy="0"/>
          <a:chOff x="0" y="0"/>
          <a:chExt cx="0" cy="0"/>
        </a:xfrm>
      </p:grpSpPr>
      <p:graphicFrame>
        <p:nvGraphicFramePr>
          <p:cNvPr id="3" name="Tablo 2">
            <a:extLst>
              <a:ext uri="{FF2B5EF4-FFF2-40B4-BE49-F238E27FC236}">
                <a16:creationId xmlns:a16="http://schemas.microsoft.com/office/drawing/2014/main" id="{72CD2226-7AE2-AB1A-AD3F-CA725073575C}"/>
              </a:ext>
            </a:extLst>
          </p:cNvPr>
          <p:cNvGraphicFramePr>
            <a:graphicFrameLocks noGrp="1"/>
          </p:cNvGraphicFramePr>
          <p:nvPr>
            <p:extLst>
              <p:ext uri="{D42A27DB-BD31-4B8C-83A1-F6EECF244321}">
                <p14:modId xmlns:p14="http://schemas.microsoft.com/office/powerpoint/2010/main" val="2630257797"/>
              </p:ext>
            </p:extLst>
          </p:nvPr>
        </p:nvGraphicFramePr>
        <p:xfrm>
          <a:off x="1051531" y="650841"/>
          <a:ext cx="10963857" cy="5556318"/>
        </p:xfrm>
        <a:graphic>
          <a:graphicData uri="http://schemas.openxmlformats.org/drawingml/2006/table">
            <a:tbl>
              <a:tblPr firstRow="1" firstCol="1" bandRow="1">
                <a:tableStyleId>{5C22544A-7EE6-4342-B048-85BDC9FD1C3A}</a:tableStyleId>
              </a:tblPr>
              <a:tblGrid>
                <a:gridCol w="2676386">
                  <a:extLst>
                    <a:ext uri="{9D8B030D-6E8A-4147-A177-3AD203B41FA5}">
                      <a16:colId xmlns:a16="http://schemas.microsoft.com/office/drawing/2014/main" val="3781972457"/>
                    </a:ext>
                  </a:extLst>
                </a:gridCol>
                <a:gridCol w="994975">
                  <a:extLst>
                    <a:ext uri="{9D8B030D-6E8A-4147-A177-3AD203B41FA5}">
                      <a16:colId xmlns:a16="http://schemas.microsoft.com/office/drawing/2014/main" val="1532516146"/>
                    </a:ext>
                  </a:extLst>
                </a:gridCol>
                <a:gridCol w="1762731">
                  <a:extLst>
                    <a:ext uri="{9D8B030D-6E8A-4147-A177-3AD203B41FA5}">
                      <a16:colId xmlns:a16="http://schemas.microsoft.com/office/drawing/2014/main" val="491491509"/>
                    </a:ext>
                  </a:extLst>
                </a:gridCol>
                <a:gridCol w="1061945">
                  <a:extLst>
                    <a:ext uri="{9D8B030D-6E8A-4147-A177-3AD203B41FA5}">
                      <a16:colId xmlns:a16="http://schemas.microsoft.com/office/drawing/2014/main" val="1941145147"/>
                    </a:ext>
                  </a:extLst>
                </a:gridCol>
                <a:gridCol w="2541253">
                  <a:extLst>
                    <a:ext uri="{9D8B030D-6E8A-4147-A177-3AD203B41FA5}">
                      <a16:colId xmlns:a16="http://schemas.microsoft.com/office/drawing/2014/main" val="949001470"/>
                    </a:ext>
                  </a:extLst>
                </a:gridCol>
                <a:gridCol w="1926567">
                  <a:extLst>
                    <a:ext uri="{9D8B030D-6E8A-4147-A177-3AD203B41FA5}">
                      <a16:colId xmlns:a16="http://schemas.microsoft.com/office/drawing/2014/main" val="2407837926"/>
                    </a:ext>
                  </a:extLst>
                </a:gridCol>
              </a:tblGrid>
              <a:tr h="302916">
                <a:tc>
                  <a:txBody>
                    <a:bodyPr/>
                    <a:lstStyle/>
                    <a:p>
                      <a:pPr algn="just">
                        <a:lnSpc>
                          <a:spcPct val="115000"/>
                        </a:lnSpc>
                        <a:spcBef>
                          <a:spcPts val="1000"/>
                        </a:spcBef>
                        <a:spcAft>
                          <a:spcPts val="1000"/>
                        </a:spcAft>
                        <a:buNone/>
                      </a:pPr>
                      <a:r>
                        <a:rPr lang="tr-TR" sz="900" b="1">
                          <a:solidFill>
                            <a:schemeClr val="bg1"/>
                          </a:solidFill>
                          <a:effectLst/>
                        </a:rPr>
                        <a:t>Amaç (A4)</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Sürdürülebilir Kalkınma Amaçlarına Yönelik Faaliyetleri Geliştirmek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544471915"/>
                  </a:ext>
                </a:extLst>
              </a:tr>
              <a:tr h="322995">
                <a:tc>
                  <a:txBody>
                    <a:bodyPr/>
                    <a:lstStyle/>
                    <a:p>
                      <a:pPr algn="just">
                        <a:lnSpc>
                          <a:spcPct val="115000"/>
                        </a:lnSpc>
                        <a:spcBef>
                          <a:spcPts val="1000"/>
                        </a:spcBef>
                        <a:spcAft>
                          <a:spcPts val="1000"/>
                        </a:spcAft>
                        <a:buNone/>
                      </a:pPr>
                      <a:r>
                        <a:rPr lang="tr-TR" sz="900" b="1">
                          <a:solidFill>
                            <a:schemeClr val="bg1"/>
                          </a:solidFill>
                          <a:effectLst/>
                        </a:rPr>
                        <a:t>Hedef (H1)</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Sosyal Sorumluluk, Kültür Ve Çevre Bilincine Yönelik Faaliyetleri Artırmak</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388656266"/>
                  </a:ext>
                </a:extLst>
              </a:tr>
              <a:tr h="409050">
                <a:tc>
                  <a:txBody>
                    <a:bodyPr/>
                    <a:lstStyle/>
                    <a:p>
                      <a:pPr algn="just">
                        <a:lnSpc>
                          <a:spcPct val="115000"/>
                        </a:lnSpc>
                        <a:spcBef>
                          <a:spcPts val="1000"/>
                        </a:spcBef>
                        <a:spcAft>
                          <a:spcPts val="1000"/>
                        </a:spcAft>
                        <a:buNone/>
                      </a:pPr>
                      <a:r>
                        <a:rPr lang="tr-TR" sz="900" b="1">
                          <a:solidFill>
                            <a:schemeClr val="bg1"/>
                          </a:solidFill>
                          <a:effectLst/>
                        </a:rPr>
                        <a:t>H4.1 Performansı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gridSpan="5">
                  <a:txBody>
                    <a:bodyPr/>
                    <a:lstStyle/>
                    <a:p>
                      <a:pPr algn="just">
                        <a:lnSpc>
                          <a:spcPct val="115000"/>
                        </a:lnSpc>
                        <a:spcBef>
                          <a:spcPts val="1000"/>
                        </a:spcBef>
                        <a:spcAft>
                          <a:spcPts val="1000"/>
                        </a:spcAft>
                        <a:buNone/>
                      </a:pPr>
                      <a:r>
                        <a:rPr lang="tr-TR" sz="900" b="1">
                          <a:solidFill>
                            <a:schemeClr val="tx1"/>
                          </a:solidFill>
                          <a:effectLst/>
                        </a:rPr>
                        <a:t>(PG4.1.1 Performansı x Hedefe Etkisi) + (PG4.1.2 Performansı x Hedefe Etkisi) +(PG4.1.3 Performansı x Hedefe Etkisi)= % 46,57</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440047963"/>
                  </a:ext>
                </a:extLst>
              </a:tr>
              <a:tr h="317260">
                <a:tc>
                  <a:txBody>
                    <a:bodyPr/>
                    <a:lstStyle/>
                    <a:p>
                      <a:pPr algn="just">
                        <a:lnSpc>
                          <a:spcPct val="115000"/>
                        </a:lnSpc>
                        <a:spcBef>
                          <a:spcPts val="1000"/>
                        </a:spcBef>
                        <a:spcAft>
                          <a:spcPts val="1000"/>
                        </a:spcAft>
                        <a:buNone/>
                      </a:pPr>
                      <a:r>
                        <a:rPr lang="tr-TR" sz="900" b="1">
                          <a:solidFill>
                            <a:schemeClr val="bg1"/>
                          </a:solidFill>
                          <a:effectLst/>
                        </a:rPr>
                        <a:t>Sorumlu Birim</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gridSpan="5">
                  <a:txBody>
                    <a:bodyPr/>
                    <a:lstStyle/>
                    <a:p>
                      <a:pPr algn="just">
                        <a:lnSpc>
                          <a:spcPct val="115000"/>
                        </a:lnSpc>
                        <a:spcBef>
                          <a:spcPts val="1000"/>
                        </a:spcBef>
                        <a:spcAft>
                          <a:spcPts val="1000"/>
                        </a:spcAft>
                        <a:buNone/>
                      </a:pPr>
                      <a:r>
                        <a:rPr lang="tr-TR" sz="900" b="1">
                          <a:solidFill>
                            <a:schemeClr val="tx1"/>
                          </a:solidFill>
                          <a:effectLst/>
                        </a:rPr>
                        <a:t>Sağlık, Kültür Ve Spor Daire Başkanlığı</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217557288"/>
                  </a:ext>
                </a:extLst>
              </a:tr>
              <a:tr h="714457">
                <a:tc>
                  <a:txBody>
                    <a:bodyPr/>
                    <a:lstStyle/>
                    <a:p>
                      <a:pPr algn="just">
                        <a:lnSpc>
                          <a:spcPct val="115000"/>
                        </a:lnSpc>
                        <a:spcBef>
                          <a:spcPts val="1000"/>
                        </a:spcBef>
                        <a:spcAft>
                          <a:spcPts val="1000"/>
                        </a:spcAft>
                        <a:buNone/>
                      </a:pPr>
                      <a:r>
                        <a:rPr lang="tr-TR" sz="900" b="1">
                          <a:solidFill>
                            <a:schemeClr val="bg1"/>
                          </a:solidFill>
                          <a:effectLst/>
                        </a:rPr>
                        <a:t>Performans Göstergesi</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Hedefe Etkisi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Plan Dönemi Başlangıç Değeri (A)</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İzleme Dönemindeki Yılsonu Hedeflenen Değer(2026)(B)</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r>
                        <a:rPr lang="tr-TR" sz="900" b="1" dirty="0">
                          <a:solidFill>
                            <a:schemeClr val="tx1"/>
                          </a:solidFill>
                          <a:effectLst/>
                        </a:rPr>
                        <a:t>İzleme Dönemindeki Gerçekleşme Değeri (C)</a:t>
                      </a:r>
                      <a:endParaRPr lang="tr-TR" dirty="0"/>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Performans(%)</a:t>
                      </a:r>
                    </a:p>
                    <a:p>
                      <a:pPr algn="ctr">
                        <a:lnSpc>
                          <a:spcPct val="115000"/>
                        </a:lnSpc>
                        <a:spcBef>
                          <a:spcPts val="1000"/>
                        </a:spcBef>
                        <a:spcAft>
                          <a:spcPts val="1000"/>
                        </a:spcAft>
                        <a:buNone/>
                      </a:pPr>
                      <a:r>
                        <a:rPr lang="tr-TR" sz="900" b="1" dirty="0">
                          <a:solidFill>
                            <a:schemeClr val="tx1"/>
                          </a:solidFill>
                          <a:effectLst/>
                        </a:rPr>
                        <a:t>(C-A)/(B-A)</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extLst>
                  <a:ext uri="{0D108BD9-81ED-4DB2-BD59-A6C34878D82A}">
                    <a16:rowId xmlns:a16="http://schemas.microsoft.com/office/drawing/2014/main" val="1354302999"/>
                  </a:ext>
                </a:extLst>
              </a:tr>
              <a:tr h="585753">
                <a:tc>
                  <a:txBody>
                    <a:bodyPr/>
                    <a:lstStyle/>
                    <a:p>
                      <a:pPr algn="just">
                        <a:lnSpc>
                          <a:spcPct val="115000"/>
                        </a:lnSpc>
                        <a:spcBef>
                          <a:spcPts val="1000"/>
                        </a:spcBef>
                        <a:spcAft>
                          <a:spcPts val="1000"/>
                        </a:spcAft>
                        <a:buNone/>
                      </a:pPr>
                      <a:r>
                        <a:rPr lang="tr-TR" sz="900" b="1">
                          <a:solidFill>
                            <a:schemeClr val="bg1"/>
                          </a:solidFill>
                          <a:effectLst/>
                        </a:rPr>
                        <a:t>PG 4.1.1. Üniversitenin Çevrecilik Alanlarında Yapmış Olduğu Faaliyet Sayısı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a:solidFill>
                            <a:schemeClr val="tx1"/>
                          </a:solidFill>
                          <a:effectLst/>
                        </a:rPr>
                        <a:t>30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a:solidFill>
                            <a:schemeClr val="tx1"/>
                          </a:solidFill>
                          <a:effectLst/>
                        </a:rPr>
                        <a:t>2</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a:solidFill>
                            <a:schemeClr val="tx1"/>
                          </a:solidFill>
                          <a:effectLst/>
                        </a:rPr>
                        <a:t>4</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r>
                        <a:rPr lang="tr-TR" sz="900" b="1" dirty="0">
                          <a:solidFill>
                            <a:schemeClr val="tx1"/>
                          </a:solidFill>
                          <a:effectLst/>
                        </a:rPr>
                        <a:t>4</a:t>
                      </a:r>
                      <a:endParaRPr lang="tr-TR" dirty="0"/>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100,00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extLst>
                  <a:ext uri="{0D108BD9-81ED-4DB2-BD59-A6C34878D82A}">
                    <a16:rowId xmlns:a16="http://schemas.microsoft.com/office/drawing/2014/main" val="443076637"/>
                  </a:ext>
                </a:extLst>
              </a:tr>
              <a:tr h="541575">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gridSpan="5">
                  <a:txBody>
                    <a:bodyPr/>
                    <a:lstStyle/>
                    <a:p>
                      <a:pPr algn="just">
                        <a:lnSpc>
                          <a:spcPct val="115000"/>
                        </a:lnSpc>
                        <a:spcBef>
                          <a:spcPts val="1000"/>
                        </a:spcBef>
                        <a:spcAft>
                          <a:spcPts val="1000"/>
                        </a:spcAft>
                        <a:buNone/>
                      </a:pPr>
                      <a:r>
                        <a:rPr lang="tr-TR" sz="900" b="1">
                          <a:solidFill>
                            <a:schemeClr val="tx1"/>
                          </a:solidFill>
                          <a:effectLst/>
                        </a:rPr>
                        <a:t>2026 yılı izleme döneminde göstergeye ilişkin gerçekleşme değerinin yıl sonu hedeflenen değere ulaştığı görülmekte olup ilgili gösterge hedefi gerçekleşmiştir.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231481037"/>
                  </a:ext>
                </a:extLst>
              </a:tr>
              <a:tr h="492811">
                <a:tc>
                  <a:txBody>
                    <a:bodyPr/>
                    <a:lstStyle/>
                    <a:p>
                      <a:pPr algn="just">
                        <a:lnSpc>
                          <a:spcPct val="115000"/>
                        </a:lnSpc>
                        <a:spcBef>
                          <a:spcPts val="1000"/>
                        </a:spcBef>
                        <a:spcAft>
                          <a:spcPts val="1000"/>
                        </a:spcAft>
                        <a:buNone/>
                      </a:pPr>
                      <a:r>
                        <a:rPr lang="tr-TR" sz="900" b="1">
                          <a:solidFill>
                            <a:schemeClr val="bg1"/>
                          </a:solidFill>
                          <a:effectLst/>
                        </a:rPr>
                        <a:t>PG 4.1.2. Sosyal Sorumluluk Faaliyeti Sayısı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35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r>
                        <a:rPr lang="tr-TR" sz="900" b="1" dirty="0">
                          <a:solidFill>
                            <a:schemeClr val="tx1"/>
                          </a:solidFill>
                          <a:effectLst/>
                        </a:rPr>
                        <a:t>22</a:t>
                      </a:r>
                      <a:endParaRPr lang="tr-TR" dirty="0"/>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9</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r>
                        <a:rPr lang="tr-TR" sz="900" b="1" dirty="0">
                          <a:solidFill>
                            <a:schemeClr val="tx1"/>
                          </a:solidFill>
                          <a:effectLst/>
                        </a:rPr>
                        <a:t>23,53</a:t>
                      </a:r>
                      <a:endParaRPr lang="tr-TR" dirty="0"/>
                    </a:p>
                  </a:txBody>
                  <a:tcPr marL="42339" marR="42339" marT="0" marB="0" anchor="ctr"/>
                </a:tc>
                <a:extLst>
                  <a:ext uri="{0D108BD9-81ED-4DB2-BD59-A6C34878D82A}">
                    <a16:rowId xmlns:a16="http://schemas.microsoft.com/office/drawing/2014/main" val="238239279"/>
                  </a:ext>
                </a:extLst>
              </a:tr>
              <a:tr h="585753">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yıl içerisinde gerçekleştirilecek sosyal sorumluluk faaliyetleri dikkate alındığında yıl sonunda ilgili gösterge hedefine kısmen ulaşılabileceği öngörülmektedir. </a:t>
                      </a:r>
                      <a:r>
                        <a:rPr lang="tr-TR" sz="900" b="1" dirty="0">
                          <a:solidFill>
                            <a:srgbClr val="FF0000"/>
                          </a:solidFill>
                          <a:effectLst/>
                          <a:highlight>
                            <a:srgbClr val="FFFF00"/>
                          </a:highlight>
                        </a:rPr>
                        <a:t>SKS DB ve akademik birimlerin gösterge kapsamındaki faaliyetlerinin yılsonuna kadar gösterge hedef değerine ulaştırılabilmesi için faaliyet planlamalarının ivedilikle yapılması gerektiği değerlendirilmiştir.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728126995"/>
                  </a:ext>
                </a:extLst>
              </a:tr>
              <a:tr h="585753">
                <a:tc>
                  <a:txBody>
                    <a:bodyPr/>
                    <a:lstStyle/>
                    <a:p>
                      <a:pPr algn="just">
                        <a:lnSpc>
                          <a:spcPct val="115000"/>
                        </a:lnSpc>
                        <a:spcBef>
                          <a:spcPts val="1000"/>
                        </a:spcBef>
                        <a:spcAft>
                          <a:spcPts val="1000"/>
                        </a:spcAft>
                        <a:buNone/>
                      </a:pPr>
                      <a:r>
                        <a:rPr lang="tr-TR" sz="900" b="1">
                          <a:solidFill>
                            <a:schemeClr val="bg1"/>
                          </a:solidFill>
                          <a:effectLst/>
                        </a:rPr>
                        <a:t>PG 4.1.3. Dezavantajlı Gruplara Yönelik Faaliyet Sayısı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35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lnSpc>
                          <a:spcPct val="115000"/>
                        </a:lnSpc>
                        <a:spcBef>
                          <a:spcPts val="1000"/>
                        </a:spcBef>
                        <a:spcAft>
                          <a:spcPts val="1000"/>
                        </a:spcAft>
                        <a:buNone/>
                      </a:pPr>
                      <a:r>
                        <a:rPr lang="tr-TR" sz="900" b="1" dirty="0">
                          <a:solidFill>
                            <a:schemeClr val="tx1"/>
                          </a:solidFill>
                          <a:effectLst/>
                        </a:rPr>
                        <a:t>12</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a:txBody>
                    <a:bodyPr/>
                    <a:lstStyle/>
                    <a:p>
                      <a:pPr algn="ctr"/>
                      <a:r>
                        <a:rPr lang="tr-TR" sz="900" b="1" dirty="0">
                          <a:solidFill>
                            <a:schemeClr val="tx1"/>
                          </a:solidFill>
                          <a:effectLst/>
                        </a:rPr>
                        <a:t>33</a:t>
                      </a:r>
                      <a:endParaRPr lang="tr-TR" dirty="0"/>
                    </a:p>
                  </a:txBody>
                  <a:tcPr marL="42339" marR="42339" marT="0" marB="0" anchor="ctr"/>
                </a:tc>
                <a:tc>
                  <a:txBody>
                    <a:bodyPr/>
                    <a:lstStyle/>
                    <a:p>
                      <a:pPr algn="ctr"/>
                      <a:r>
                        <a:rPr lang="tr-TR" sz="900" b="1" dirty="0">
                          <a:solidFill>
                            <a:schemeClr val="tx1"/>
                          </a:solidFill>
                          <a:effectLst/>
                        </a:rPr>
                        <a:t>17</a:t>
                      </a:r>
                      <a:endParaRPr lang="tr-TR" dirty="0"/>
                    </a:p>
                  </a:txBody>
                  <a:tcPr marL="42339" marR="42339" marT="0" marB="0" anchor="ctr"/>
                </a:tc>
                <a:tc>
                  <a:txBody>
                    <a:bodyPr/>
                    <a:lstStyle/>
                    <a:p>
                      <a:pPr algn="ctr"/>
                      <a:r>
                        <a:rPr lang="tr-TR" sz="900" b="1" dirty="0">
                          <a:solidFill>
                            <a:schemeClr val="tx1"/>
                          </a:solidFill>
                          <a:effectLst/>
                        </a:rPr>
                        <a:t>23,81</a:t>
                      </a:r>
                      <a:endParaRPr lang="tr-TR" dirty="0"/>
                    </a:p>
                  </a:txBody>
                  <a:tcPr marL="42339" marR="42339" marT="0" marB="0" anchor="ctr"/>
                </a:tc>
                <a:extLst>
                  <a:ext uri="{0D108BD9-81ED-4DB2-BD59-A6C34878D82A}">
                    <a16:rowId xmlns:a16="http://schemas.microsoft.com/office/drawing/2014/main" val="6522960"/>
                  </a:ext>
                </a:extLst>
              </a:tr>
              <a:tr h="697995">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gerçekleşme değerinin yıl sonu hedeflenen değerin altında olduğu görülmekle birlikte, dezavantajlı gruplara yönelik yıl içerisinde gerçekleştirilecek faaliyetler doğrultusunda yıl sonunda ilgili gösterge hedefine kısmen ulaşılabileceği öngörülmektedir. </a:t>
                      </a:r>
                      <a:r>
                        <a:rPr lang="tr-TR" sz="900" b="1" dirty="0">
                          <a:solidFill>
                            <a:srgbClr val="FF0000"/>
                          </a:solidFill>
                          <a:effectLst/>
                          <a:highlight>
                            <a:srgbClr val="FFFF00"/>
                          </a:highlight>
                        </a:rPr>
                        <a:t>SKS DB ve akademik birimlerin gösterge kapsamındaki faaliyetlerinin yılsonuna kadar gösterge hedef değerine ulaştırılabilmesi için faaliyet planlamalarının ivedilikle yapılması gerektiği değerlendirilmiştir.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42339" marR="42339"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08839595"/>
                  </a:ext>
                </a:extLst>
              </a:tr>
            </a:tbl>
          </a:graphicData>
        </a:graphic>
      </p:graphicFrame>
    </p:spTree>
    <p:extLst>
      <p:ext uri="{BB962C8B-B14F-4D97-AF65-F5344CB8AC3E}">
        <p14:creationId xmlns:p14="http://schemas.microsoft.com/office/powerpoint/2010/main" val="2008412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D53630-F991-1082-8B29-948AB18D3E2C}"/>
            </a:ext>
          </a:extLst>
        </p:cNvPr>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76292A70-4309-78E1-93D2-F6419E171F83}"/>
              </a:ext>
            </a:extLst>
          </p:cNvPr>
          <p:cNvGraphicFramePr>
            <a:graphicFrameLocks noGrp="1"/>
          </p:cNvGraphicFramePr>
          <p:nvPr>
            <p:extLst>
              <p:ext uri="{D42A27DB-BD31-4B8C-83A1-F6EECF244321}">
                <p14:modId xmlns:p14="http://schemas.microsoft.com/office/powerpoint/2010/main" val="234263618"/>
              </p:ext>
            </p:extLst>
          </p:nvPr>
        </p:nvGraphicFramePr>
        <p:xfrm>
          <a:off x="149993" y="860411"/>
          <a:ext cx="11429557" cy="5794653"/>
        </p:xfrm>
        <a:graphic>
          <a:graphicData uri="http://schemas.openxmlformats.org/drawingml/2006/table">
            <a:tbl>
              <a:tblPr firstRow="1" firstCol="1" bandRow="1">
                <a:tableStyleId>{5C22544A-7EE6-4342-B048-85BDC9FD1C3A}</a:tableStyleId>
              </a:tblPr>
              <a:tblGrid>
                <a:gridCol w="2790064">
                  <a:extLst>
                    <a:ext uri="{9D8B030D-6E8A-4147-A177-3AD203B41FA5}">
                      <a16:colId xmlns:a16="http://schemas.microsoft.com/office/drawing/2014/main" val="2403666782"/>
                    </a:ext>
                  </a:extLst>
                </a:gridCol>
                <a:gridCol w="1037238">
                  <a:extLst>
                    <a:ext uri="{9D8B030D-6E8A-4147-A177-3AD203B41FA5}">
                      <a16:colId xmlns:a16="http://schemas.microsoft.com/office/drawing/2014/main" val="3114412363"/>
                    </a:ext>
                  </a:extLst>
                </a:gridCol>
                <a:gridCol w="1837606">
                  <a:extLst>
                    <a:ext uri="{9D8B030D-6E8A-4147-A177-3AD203B41FA5}">
                      <a16:colId xmlns:a16="http://schemas.microsoft.com/office/drawing/2014/main" val="290964795"/>
                    </a:ext>
                  </a:extLst>
                </a:gridCol>
                <a:gridCol w="1476072">
                  <a:extLst>
                    <a:ext uri="{9D8B030D-6E8A-4147-A177-3AD203B41FA5}">
                      <a16:colId xmlns:a16="http://schemas.microsoft.com/office/drawing/2014/main" val="3239376572"/>
                    </a:ext>
                  </a:extLst>
                </a:gridCol>
                <a:gridCol w="1911158">
                  <a:extLst>
                    <a:ext uri="{9D8B030D-6E8A-4147-A177-3AD203B41FA5}">
                      <a16:colId xmlns:a16="http://schemas.microsoft.com/office/drawing/2014/main" val="1963098546"/>
                    </a:ext>
                  </a:extLst>
                </a:gridCol>
                <a:gridCol w="2377419">
                  <a:extLst>
                    <a:ext uri="{9D8B030D-6E8A-4147-A177-3AD203B41FA5}">
                      <a16:colId xmlns:a16="http://schemas.microsoft.com/office/drawing/2014/main" val="3229248701"/>
                    </a:ext>
                  </a:extLst>
                </a:gridCol>
              </a:tblGrid>
              <a:tr h="265207">
                <a:tc>
                  <a:txBody>
                    <a:bodyPr/>
                    <a:lstStyle/>
                    <a:p>
                      <a:pPr algn="just">
                        <a:lnSpc>
                          <a:spcPct val="115000"/>
                        </a:lnSpc>
                        <a:spcBef>
                          <a:spcPts val="1000"/>
                        </a:spcBef>
                        <a:spcAft>
                          <a:spcPts val="1000"/>
                        </a:spcAft>
                        <a:buNone/>
                      </a:pPr>
                      <a:r>
                        <a:rPr lang="tr-TR" sz="900" b="1" dirty="0">
                          <a:solidFill>
                            <a:schemeClr val="bg1"/>
                          </a:solidFill>
                          <a:effectLst/>
                        </a:rPr>
                        <a:t>Amaç (A4)</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gridSpan="5">
                  <a:txBody>
                    <a:bodyPr/>
                    <a:lstStyle/>
                    <a:p>
                      <a:pPr algn="just">
                        <a:lnSpc>
                          <a:spcPct val="115000"/>
                        </a:lnSpc>
                        <a:spcBef>
                          <a:spcPts val="1000"/>
                        </a:spcBef>
                        <a:spcAft>
                          <a:spcPts val="1000"/>
                        </a:spcAft>
                        <a:buNone/>
                      </a:pPr>
                      <a:r>
                        <a:rPr lang="tr-TR" sz="900" b="1" dirty="0">
                          <a:solidFill>
                            <a:schemeClr val="bg1"/>
                          </a:solidFill>
                          <a:effectLst/>
                        </a:rPr>
                        <a:t>Sürdürülebilir Kalkınma Amaçlarına Yönelik Faaliyetleri Geliştirmek</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589669614"/>
                  </a:ext>
                </a:extLst>
              </a:tr>
              <a:tr h="223644">
                <a:tc>
                  <a:txBody>
                    <a:bodyPr/>
                    <a:lstStyle/>
                    <a:p>
                      <a:pPr algn="just">
                        <a:lnSpc>
                          <a:spcPct val="115000"/>
                        </a:lnSpc>
                        <a:spcBef>
                          <a:spcPts val="1000"/>
                        </a:spcBef>
                        <a:spcAft>
                          <a:spcPts val="1000"/>
                        </a:spcAft>
                        <a:buNone/>
                      </a:pPr>
                      <a:r>
                        <a:rPr lang="tr-TR" sz="900" b="1" dirty="0">
                          <a:solidFill>
                            <a:schemeClr val="bg1"/>
                          </a:solidFill>
                          <a:effectLst/>
                        </a:rPr>
                        <a:t>Hedef (H3)</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Üniversitenin Ekolojik Ayak İzini Azaltmak</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706436980"/>
                  </a:ext>
                </a:extLst>
              </a:tr>
              <a:tr h="333685">
                <a:tc>
                  <a:txBody>
                    <a:bodyPr/>
                    <a:lstStyle/>
                    <a:p>
                      <a:pPr algn="just">
                        <a:lnSpc>
                          <a:spcPct val="115000"/>
                        </a:lnSpc>
                        <a:spcBef>
                          <a:spcPts val="1000"/>
                        </a:spcBef>
                        <a:spcAft>
                          <a:spcPts val="1000"/>
                        </a:spcAft>
                        <a:buNone/>
                      </a:pPr>
                      <a:r>
                        <a:rPr lang="tr-TR" sz="900" b="1">
                          <a:solidFill>
                            <a:schemeClr val="bg1"/>
                          </a:solidFill>
                          <a:effectLst/>
                        </a:rPr>
                        <a:t>H4.3 Performansı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gridSpan="5">
                  <a:txBody>
                    <a:bodyPr/>
                    <a:lstStyle/>
                    <a:p>
                      <a:pPr algn="just">
                        <a:lnSpc>
                          <a:spcPct val="115000"/>
                        </a:lnSpc>
                        <a:spcBef>
                          <a:spcPts val="1000"/>
                        </a:spcBef>
                        <a:spcAft>
                          <a:spcPts val="1000"/>
                        </a:spcAft>
                        <a:buNone/>
                      </a:pPr>
                      <a:r>
                        <a:rPr lang="tr-TR" sz="900" b="1">
                          <a:solidFill>
                            <a:schemeClr val="tx1"/>
                          </a:solidFill>
                          <a:effectLst/>
                        </a:rPr>
                        <a:t>(PG4.3.1 Performansı x Hedefe Etkisi) + (PG4.3.2 Performansı x Hedefe Etkisi) +(PG4.3.3 Performansı x Hedefe Etkisi) +(PG4.3.4 Performansı x Hedefe Etkisi) =% 44,37</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638298331"/>
                  </a:ext>
                </a:extLst>
              </a:tr>
              <a:tr h="282227">
                <a:tc>
                  <a:txBody>
                    <a:bodyPr/>
                    <a:lstStyle/>
                    <a:p>
                      <a:pPr algn="just">
                        <a:lnSpc>
                          <a:spcPct val="115000"/>
                        </a:lnSpc>
                        <a:spcBef>
                          <a:spcPts val="1000"/>
                        </a:spcBef>
                        <a:spcAft>
                          <a:spcPts val="1000"/>
                        </a:spcAft>
                        <a:buNone/>
                      </a:pPr>
                      <a:r>
                        <a:rPr lang="tr-TR" sz="900" b="1" dirty="0">
                          <a:solidFill>
                            <a:schemeClr val="bg1"/>
                          </a:solidFill>
                          <a:effectLst/>
                        </a:rPr>
                        <a:t>Sorumlu Birim</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gridSpan="5">
                  <a:txBody>
                    <a:bodyPr/>
                    <a:lstStyle/>
                    <a:p>
                      <a:pPr algn="just">
                        <a:lnSpc>
                          <a:spcPct val="115000"/>
                        </a:lnSpc>
                        <a:spcBef>
                          <a:spcPts val="1000"/>
                        </a:spcBef>
                        <a:spcAft>
                          <a:spcPts val="1000"/>
                        </a:spcAft>
                        <a:buNone/>
                      </a:pPr>
                      <a:r>
                        <a:rPr lang="tr-TR" sz="900" b="1">
                          <a:solidFill>
                            <a:schemeClr val="tx1"/>
                          </a:solidFill>
                          <a:effectLst/>
                        </a:rPr>
                        <a:t>İdari Ve Mali İşler Daire Başkanlığı</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469277245"/>
                  </a:ext>
                </a:extLst>
              </a:tr>
              <a:tr h="1147277">
                <a:tc>
                  <a:txBody>
                    <a:bodyPr/>
                    <a:lstStyle/>
                    <a:p>
                      <a:pPr algn="just">
                        <a:lnSpc>
                          <a:spcPct val="115000"/>
                        </a:lnSpc>
                        <a:spcBef>
                          <a:spcPts val="1000"/>
                        </a:spcBef>
                        <a:spcAft>
                          <a:spcPts val="1000"/>
                        </a:spcAft>
                        <a:buNone/>
                      </a:pPr>
                      <a:r>
                        <a:rPr lang="tr-TR" sz="900" b="1" dirty="0">
                          <a:solidFill>
                            <a:schemeClr val="bg1"/>
                          </a:solidFill>
                          <a:effectLst/>
                        </a:rPr>
                        <a:t>Performans Göstergesi</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Hedefe Etkisi (%)</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Plan Dönemi Başlangıç Değeri (A)</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İzleme Dönemindeki Yılsonu Hedeflenen Değer(2026)(B)</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r>
                        <a:rPr lang="tr-TR" sz="900" b="1" dirty="0">
                          <a:solidFill>
                            <a:schemeClr val="tx1"/>
                          </a:solidFill>
                          <a:effectLst/>
                        </a:rPr>
                        <a:t>İzleme Dönemindeki Gerçekleşme Değeri (C)</a:t>
                      </a:r>
                      <a:endParaRPr lang="tr-TR" dirty="0"/>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Performans(%)</a:t>
                      </a:r>
                    </a:p>
                    <a:p>
                      <a:pPr algn="ctr">
                        <a:lnSpc>
                          <a:spcPct val="115000"/>
                        </a:lnSpc>
                        <a:spcBef>
                          <a:spcPts val="1000"/>
                        </a:spcBef>
                        <a:spcAft>
                          <a:spcPts val="1000"/>
                        </a:spcAft>
                        <a:buNone/>
                      </a:pPr>
                      <a:r>
                        <a:rPr lang="tr-TR" sz="900" b="1" dirty="0">
                          <a:solidFill>
                            <a:schemeClr val="tx1"/>
                          </a:solidFill>
                          <a:effectLst/>
                        </a:rPr>
                        <a:t>(C-A)/(B-A)</a:t>
                      </a:r>
                      <a:endParaRPr lang="tr-TR" dirty="0"/>
                    </a:p>
                  </a:txBody>
                  <a:tcPr marL="33781" marR="33781" marT="0" marB="0" anchor="ctr"/>
                </a:tc>
                <a:extLst>
                  <a:ext uri="{0D108BD9-81ED-4DB2-BD59-A6C34878D82A}">
                    <a16:rowId xmlns:a16="http://schemas.microsoft.com/office/drawing/2014/main" val="2538228957"/>
                  </a:ext>
                </a:extLst>
              </a:tr>
              <a:tr h="280248">
                <a:tc>
                  <a:txBody>
                    <a:bodyPr/>
                    <a:lstStyle/>
                    <a:p>
                      <a:pPr algn="just">
                        <a:lnSpc>
                          <a:spcPct val="115000"/>
                        </a:lnSpc>
                        <a:spcBef>
                          <a:spcPts val="1000"/>
                        </a:spcBef>
                        <a:spcAft>
                          <a:spcPts val="1000"/>
                        </a:spcAft>
                        <a:buNone/>
                      </a:pPr>
                      <a:r>
                        <a:rPr lang="tr-TR" sz="900" b="1" dirty="0">
                          <a:solidFill>
                            <a:schemeClr val="bg1"/>
                          </a:solidFill>
                          <a:effectLst/>
                        </a:rPr>
                        <a:t>PG 4.3.1. Kişi Başı Elektrik Tüketimi (</a:t>
                      </a:r>
                      <a:r>
                        <a:rPr lang="tr-TR" sz="900" b="1" dirty="0" err="1">
                          <a:solidFill>
                            <a:schemeClr val="bg1"/>
                          </a:solidFill>
                          <a:effectLst/>
                        </a:rPr>
                        <a:t>Kwh</a:t>
                      </a:r>
                      <a:r>
                        <a:rPr lang="tr-TR" sz="900" b="1" dirty="0">
                          <a:solidFill>
                            <a:schemeClr val="bg1"/>
                          </a:solidFill>
                          <a:effectLst/>
                        </a:rPr>
                        <a:t>)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a:solidFill>
                            <a:schemeClr val="tx1"/>
                          </a:solidFill>
                          <a:effectLst/>
                        </a:rPr>
                        <a:t>20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a:solidFill>
                            <a:schemeClr val="tx1"/>
                          </a:solidFill>
                          <a:effectLst/>
                        </a:rPr>
                        <a:t>143,22</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a:solidFill>
                            <a:schemeClr val="tx1"/>
                          </a:solidFill>
                          <a:effectLst/>
                        </a:rPr>
                        <a:t>170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r>
                        <a:rPr lang="tr-TR" sz="900" b="1" dirty="0">
                          <a:solidFill>
                            <a:schemeClr val="tx1"/>
                          </a:solidFill>
                          <a:effectLst/>
                        </a:rPr>
                        <a:t>91,73</a:t>
                      </a:r>
                      <a:endParaRPr lang="tr-TR" dirty="0"/>
                    </a:p>
                  </a:txBody>
                  <a:tcPr marL="33781" marR="33781" marT="0" marB="0" anchor="ctr"/>
                </a:tc>
                <a:tc>
                  <a:txBody>
                    <a:bodyPr/>
                    <a:lstStyle/>
                    <a:p>
                      <a:pPr algn="ctr"/>
                      <a:r>
                        <a:rPr lang="tr-TR" sz="900" b="1" dirty="0">
                          <a:solidFill>
                            <a:schemeClr val="tx1"/>
                          </a:solidFill>
                          <a:effectLst/>
                        </a:rPr>
                        <a:t>192,27</a:t>
                      </a:r>
                      <a:endParaRPr lang="tr-TR" dirty="0"/>
                    </a:p>
                  </a:txBody>
                  <a:tcPr marL="33781" marR="33781" marT="0" marB="0" anchor="ctr"/>
                </a:tc>
                <a:extLst>
                  <a:ext uri="{0D108BD9-81ED-4DB2-BD59-A6C34878D82A}">
                    <a16:rowId xmlns:a16="http://schemas.microsoft.com/office/drawing/2014/main" val="1457291057"/>
                  </a:ext>
                </a:extLst>
              </a:tr>
              <a:tr h="452830">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gridSpan="5">
                  <a:txBody>
                    <a:bodyPr/>
                    <a:lstStyle/>
                    <a:p>
                      <a:pPr algn="just">
                        <a:lnSpc>
                          <a:spcPct val="115000"/>
                        </a:lnSpc>
                        <a:spcBef>
                          <a:spcPts val="1000"/>
                        </a:spcBef>
                        <a:spcAft>
                          <a:spcPts val="1000"/>
                        </a:spcAft>
                        <a:buNone/>
                      </a:pPr>
                      <a:r>
                        <a:rPr lang="tr-TR" sz="900" b="1">
                          <a:solidFill>
                            <a:schemeClr val="tx1"/>
                          </a:solidFill>
                          <a:effectLst/>
                        </a:rPr>
                        <a:t>2026 yılı izleme döneminde kişi başı elektrik tüketiminin yıl sonu hedeflenen değerin altında gerçekleştiği görülmektedir. Mevcut gerçekleşme değeri doğrultusunda enerji tüketiminde hedeflenen seviyeye ulaşılmış olup, yıl içerisinde yürütülecek enerji verimliliğine yönelik çalışmaların devam etmesiyle birlikte ilgili gösterge hedefinin aşılacağı öngörülmektedir.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742874577"/>
                  </a:ext>
                </a:extLst>
              </a:tr>
              <a:tr h="326956">
                <a:tc>
                  <a:txBody>
                    <a:bodyPr/>
                    <a:lstStyle/>
                    <a:p>
                      <a:pPr algn="just">
                        <a:lnSpc>
                          <a:spcPct val="115000"/>
                        </a:lnSpc>
                        <a:spcBef>
                          <a:spcPts val="1000"/>
                        </a:spcBef>
                        <a:spcAft>
                          <a:spcPts val="1000"/>
                        </a:spcAft>
                        <a:buNone/>
                      </a:pPr>
                      <a:r>
                        <a:rPr lang="tr-TR" sz="900" b="1" dirty="0">
                          <a:solidFill>
                            <a:schemeClr val="bg1"/>
                          </a:solidFill>
                          <a:effectLst/>
                        </a:rPr>
                        <a:t>PG 4.3.2. Kişi Başı Su Tüketimi (M3)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3,30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r>
                        <a:rPr lang="tr-TR" sz="900" b="1" dirty="0">
                          <a:solidFill>
                            <a:schemeClr val="tx1"/>
                          </a:solidFill>
                          <a:effectLst/>
                        </a:rPr>
                        <a:t>3,40</a:t>
                      </a:r>
                      <a:endParaRPr lang="tr-TR" dirty="0"/>
                    </a:p>
                  </a:txBody>
                  <a:tcPr marL="33781" marR="33781" marT="0" marB="0" anchor="ctr"/>
                </a:tc>
                <a:tc>
                  <a:txBody>
                    <a:bodyPr/>
                    <a:lstStyle/>
                    <a:p>
                      <a:pPr algn="ctr"/>
                      <a:r>
                        <a:rPr lang="tr-TR" sz="900" b="1" dirty="0">
                          <a:solidFill>
                            <a:schemeClr val="tx1"/>
                          </a:solidFill>
                          <a:effectLst/>
                        </a:rPr>
                        <a:t>1,33</a:t>
                      </a:r>
                      <a:endParaRPr lang="tr-TR" dirty="0"/>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1.970,00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extLst>
                  <a:ext uri="{0D108BD9-81ED-4DB2-BD59-A6C34878D82A}">
                    <a16:rowId xmlns:a16="http://schemas.microsoft.com/office/drawing/2014/main" val="2834271565"/>
                  </a:ext>
                </a:extLst>
              </a:tr>
              <a:tr h="396622">
                <a:tc>
                  <a:txBody>
                    <a:bodyPr/>
                    <a:lstStyle/>
                    <a:p>
                      <a:pPr algn="just">
                        <a:lnSpc>
                          <a:spcPct val="115000"/>
                        </a:lnSpc>
                        <a:spcBef>
                          <a:spcPts val="1000"/>
                        </a:spcBef>
                        <a:spcAft>
                          <a:spcPts val="1000"/>
                        </a:spcAft>
                        <a:buNone/>
                      </a:pPr>
                      <a:r>
                        <a:rPr lang="tr-TR" sz="900" b="1">
                          <a:solidFill>
                            <a:schemeClr val="bg1"/>
                          </a:solidFill>
                          <a:effectLst/>
                        </a:rPr>
                        <a:t>İzleme Dönemindeki Gerçekleştirilen İşlemlerin Açıklanması</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gridSpan="5">
                  <a:txBody>
                    <a:bodyPr/>
                    <a:lstStyle/>
                    <a:p>
                      <a:pPr algn="just">
                        <a:lnSpc>
                          <a:spcPct val="115000"/>
                        </a:lnSpc>
                        <a:spcBef>
                          <a:spcPts val="1000"/>
                        </a:spcBef>
                        <a:spcAft>
                          <a:spcPts val="1000"/>
                        </a:spcAft>
                        <a:buNone/>
                      </a:pPr>
                      <a:r>
                        <a:rPr lang="tr-TR" sz="900" b="1">
                          <a:solidFill>
                            <a:schemeClr val="tx1"/>
                          </a:solidFill>
                          <a:effectLst/>
                        </a:rPr>
                        <a:t>2026 yılı izleme döneminde kişi başı su tüketiminin hedeflenen değerin altında gerçekleştiği ve önceki döneme kıyasla azaldığı görülmektedir. Mevcut gerçekleşme değeri doğrultusunda ilgili gösterge hedefine ulaşılmıştır.</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45005787"/>
                  </a:ext>
                </a:extLst>
              </a:tr>
              <a:tr h="327748">
                <a:tc>
                  <a:txBody>
                    <a:bodyPr/>
                    <a:lstStyle/>
                    <a:p>
                      <a:pPr algn="just">
                        <a:lnSpc>
                          <a:spcPct val="115000"/>
                        </a:lnSpc>
                        <a:spcBef>
                          <a:spcPts val="1000"/>
                        </a:spcBef>
                        <a:spcAft>
                          <a:spcPts val="1000"/>
                        </a:spcAft>
                        <a:buNone/>
                      </a:pPr>
                      <a:r>
                        <a:rPr lang="tr-TR" sz="900" b="1">
                          <a:solidFill>
                            <a:schemeClr val="bg1"/>
                          </a:solidFill>
                          <a:effectLst/>
                        </a:rPr>
                        <a:t>PG 4.3.3. Geri Dönüştürülen Atıkların Ağırlığı (Kg) (**)</a:t>
                      </a:r>
                      <a:endParaRPr lang="tr-TR" sz="900" b="1">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20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210</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r>
                        <a:rPr lang="tr-TR" sz="900" b="1" dirty="0">
                          <a:solidFill>
                            <a:schemeClr val="tx1"/>
                          </a:solidFill>
                          <a:effectLst/>
                        </a:rPr>
                        <a:t>14.000</a:t>
                      </a:r>
                      <a:endParaRPr lang="tr-TR" dirty="0"/>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3.225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21,86</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extLst>
                  <a:ext uri="{0D108BD9-81ED-4DB2-BD59-A6C34878D82A}">
                    <a16:rowId xmlns:a16="http://schemas.microsoft.com/office/drawing/2014/main" val="1052969370"/>
                  </a:ext>
                </a:extLst>
              </a:tr>
              <a:tr h="631350">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değerler, stratejik planın uygulanması sürecinde gerçekleştirilen revizyonlar doğrultusunda yeniden değerlendirilmiştir. Yapılan revizyon kapsamında göstergeye ilişkin hedef değer güncellenmiş olup, izleme dönemindeki gerçekleşme değerinin revize edilen hedef ile uyumlu olduğu değerlendirilmiştir. Mevcut gerçekleşme ve yıl içerisinde yürütülecek geri dönüşüm faaliyetleri dikkate alındığında, yıl sonunda ilgili gösterge hedefine ulaşılabileceği öngörülmektedir. </a:t>
                      </a:r>
                      <a:r>
                        <a:rPr lang="tr-TR" sz="900" b="1" dirty="0">
                          <a:solidFill>
                            <a:srgbClr val="FF0000"/>
                          </a:solidFill>
                          <a:effectLst/>
                          <a:highlight>
                            <a:srgbClr val="FFFF00"/>
                          </a:highlight>
                        </a:rPr>
                        <a:t>Sürdürülebilirlik Koordinatörlüğünün diğer ilgili birimlerle koordinasyon içerisinde gösterge hedef değerine erişim konusunda hızla aksiyon almasının yerinde olacağı değerlendirilmiştir.</a:t>
                      </a:r>
                      <a:endParaRPr lang="tr-TR" sz="900" b="1" dirty="0">
                        <a:solidFill>
                          <a:srgbClr val="FF0000"/>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073546259"/>
                  </a:ext>
                </a:extLst>
              </a:tr>
              <a:tr h="337247">
                <a:tc>
                  <a:txBody>
                    <a:bodyPr/>
                    <a:lstStyle/>
                    <a:p>
                      <a:pPr algn="just">
                        <a:lnSpc>
                          <a:spcPct val="115000"/>
                        </a:lnSpc>
                        <a:spcBef>
                          <a:spcPts val="1000"/>
                        </a:spcBef>
                        <a:spcAft>
                          <a:spcPts val="1000"/>
                        </a:spcAft>
                        <a:buNone/>
                      </a:pPr>
                      <a:r>
                        <a:rPr lang="tr-TR" sz="900" b="1" dirty="0">
                          <a:solidFill>
                            <a:schemeClr val="bg1"/>
                          </a:solidFill>
                          <a:effectLst/>
                        </a:rPr>
                        <a:t>PG4.3.4. Toplam Karbon Ayak İzi (**)</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a:solidFill>
                            <a:schemeClr val="tx1"/>
                          </a:solidFill>
                          <a:effectLst/>
                        </a:rPr>
                        <a:t>40</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a:solidFill>
                            <a:schemeClr val="tx1"/>
                          </a:solidFill>
                          <a:effectLst/>
                        </a:rPr>
                        <a:t>8,56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r>
                        <a:rPr lang="tr-TR" sz="900" b="1" dirty="0">
                          <a:solidFill>
                            <a:schemeClr val="tx1"/>
                          </a:solidFill>
                          <a:effectLst/>
                        </a:rPr>
                        <a:t>1040</a:t>
                      </a:r>
                      <a:endParaRPr lang="tr-TR" dirty="0"/>
                    </a:p>
                  </a:txBody>
                  <a:tcPr marL="33781" marR="33781" marT="0" marB="0" anchor="ctr"/>
                </a:tc>
                <a:tc>
                  <a:txBody>
                    <a:bodyPr/>
                    <a:lstStyle/>
                    <a:p>
                      <a:pPr algn="ctr">
                        <a:lnSpc>
                          <a:spcPct val="115000"/>
                        </a:lnSpc>
                        <a:spcBef>
                          <a:spcPts val="1000"/>
                        </a:spcBef>
                        <a:spcAft>
                          <a:spcPts val="1000"/>
                        </a:spcAft>
                        <a:buNone/>
                      </a:pPr>
                      <a:r>
                        <a:rPr lang="tr-TR" sz="900" b="1">
                          <a:solidFill>
                            <a:schemeClr val="tx1"/>
                          </a:solidFill>
                          <a:effectLst/>
                        </a:rPr>
                        <a:t>558,86</a:t>
                      </a:r>
                      <a:endParaRPr lang="tr-TR" sz="900" b="1">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a:txBody>
                    <a:bodyPr/>
                    <a:lstStyle/>
                    <a:p>
                      <a:pPr algn="ctr">
                        <a:lnSpc>
                          <a:spcPct val="115000"/>
                        </a:lnSpc>
                        <a:spcBef>
                          <a:spcPts val="1000"/>
                        </a:spcBef>
                        <a:spcAft>
                          <a:spcPts val="1000"/>
                        </a:spcAft>
                        <a:buNone/>
                      </a:pPr>
                      <a:r>
                        <a:rPr lang="tr-TR" sz="900" b="1" dirty="0">
                          <a:solidFill>
                            <a:schemeClr val="tx1"/>
                          </a:solidFill>
                          <a:effectLst/>
                        </a:rPr>
                        <a:t>-53,35</a:t>
                      </a:r>
                      <a:endParaRPr lang="tr-TR" sz="900" b="1" dirty="0">
                        <a:solidFill>
                          <a:schemeClr val="tx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extLst>
                  <a:ext uri="{0D108BD9-81ED-4DB2-BD59-A6C34878D82A}">
                    <a16:rowId xmlns:a16="http://schemas.microsoft.com/office/drawing/2014/main" val="1647142996"/>
                  </a:ext>
                </a:extLst>
              </a:tr>
              <a:tr h="526268">
                <a:tc>
                  <a:txBody>
                    <a:bodyPr/>
                    <a:lstStyle/>
                    <a:p>
                      <a:pPr algn="just">
                        <a:lnSpc>
                          <a:spcPct val="115000"/>
                        </a:lnSpc>
                        <a:spcBef>
                          <a:spcPts val="1000"/>
                        </a:spcBef>
                        <a:spcAft>
                          <a:spcPts val="1000"/>
                        </a:spcAft>
                        <a:buNone/>
                      </a:pPr>
                      <a:r>
                        <a:rPr lang="tr-TR" sz="900" b="1" dirty="0">
                          <a:solidFill>
                            <a:schemeClr val="bg1"/>
                          </a:solidFill>
                          <a:effectLst/>
                        </a:rPr>
                        <a:t>İzleme Dönemindeki Gerçekleştirilen İşlemlerin Açıklanması</a:t>
                      </a:r>
                      <a:endParaRPr lang="tr-TR" sz="900" b="1" dirty="0">
                        <a:solidFill>
                          <a:schemeClr val="bg1"/>
                        </a:solidFill>
                        <a:effectLs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gridSpan="5">
                  <a:txBody>
                    <a:bodyPr/>
                    <a:lstStyle/>
                    <a:p>
                      <a:pPr algn="just">
                        <a:lnSpc>
                          <a:spcPct val="115000"/>
                        </a:lnSpc>
                        <a:spcBef>
                          <a:spcPts val="1000"/>
                        </a:spcBef>
                        <a:spcAft>
                          <a:spcPts val="1000"/>
                        </a:spcAft>
                        <a:buNone/>
                      </a:pPr>
                      <a:r>
                        <a:rPr lang="tr-TR" sz="900" b="1" dirty="0">
                          <a:solidFill>
                            <a:schemeClr val="tx1"/>
                          </a:solidFill>
                          <a:effectLst/>
                        </a:rPr>
                        <a:t>2026 yılı izleme döneminde göstergeye ilişkin değerler, stratejik planın uygulanması sürecinde gerçekleştirilen revizyonlar doğrultusunda yeniden değerlendirilmiştir. Yapılan revizyon kapsamında göstergeye ilişkin hedef değer güncellenmiş olup, izleme döneminde elde edilen verilerin revize edilen hedef ile uyumlu ve tutarlı olduğu değerlendirilmiştir. Mevcut gerçekleşme değeri ve yıl içerisinde yürütülecek çevre ve enerji verimliliğine yönelik çalışmalar dikkate alındığında, yıl sonunda ilgili gösterge hedefine ulaşılabileceği öngörülmektedir. </a:t>
                      </a:r>
                      <a:r>
                        <a:rPr lang="tr-TR" sz="900" b="1" dirty="0">
                          <a:solidFill>
                            <a:srgbClr val="FF0000"/>
                          </a:solidFill>
                          <a:effectLst/>
                          <a:highlight>
                            <a:srgbClr val="FFFF00"/>
                          </a:highlight>
                        </a:rPr>
                        <a:t>Sürdürülebilirlik Koordinatörlüğünün diğer ilgili birimlerle koordinasyon içerisinde gösterge hedef değerine erişim konusunda hızla aksiyon almasının yerinde olacağı değerlendirilmiştir.</a:t>
                      </a:r>
                      <a:endParaRPr lang="tr-TR" sz="900" b="1" dirty="0">
                        <a:solidFill>
                          <a:schemeClr val="tx1"/>
                        </a:solidFill>
                        <a:effectLst/>
                        <a:highlight>
                          <a:srgbClr val="FFFF00"/>
                        </a:highlight>
                        <a:latin typeface="Bahnschrift" panose="020B0502040204020203" pitchFamily="34" charset="0"/>
                        <a:ea typeface="Times New Roman" panose="02020603050405020304" pitchFamily="18" charset="0"/>
                        <a:cs typeface="Times New Roman" panose="02020603050405020304" pitchFamily="18" charset="0"/>
                      </a:endParaRPr>
                    </a:p>
                  </a:txBody>
                  <a:tcPr marL="33781" marR="3378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689300061"/>
                  </a:ext>
                </a:extLst>
              </a:tr>
            </a:tbl>
          </a:graphicData>
        </a:graphic>
      </p:graphicFrame>
    </p:spTree>
    <p:extLst>
      <p:ext uri="{BB962C8B-B14F-4D97-AF65-F5344CB8AC3E}">
        <p14:creationId xmlns:p14="http://schemas.microsoft.com/office/powerpoint/2010/main" val="33255185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D24CE60-BF8C-63FE-6F98-EAAFD9FF7F57}"/>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93E8DBDB-B122-73D3-3BAF-255E0BDBE454}"/>
              </a:ext>
            </a:extLst>
          </p:cNvPr>
          <p:cNvSpPr txBox="1"/>
          <p:nvPr/>
        </p:nvSpPr>
        <p:spPr>
          <a:xfrm>
            <a:off x="464321" y="805788"/>
            <a:ext cx="2871270" cy="400110"/>
          </a:xfrm>
          <a:prstGeom prst="rect">
            <a:avLst/>
          </a:prstGeom>
          <a:noFill/>
        </p:spPr>
        <p:txBody>
          <a:bodyPr wrap="square" rtlCol="0">
            <a:spAutoFit/>
          </a:bodyPr>
          <a:lstStyle/>
          <a:p>
            <a:r>
              <a:rPr lang="tr-TR" sz="2000" b="1" dirty="0">
                <a:solidFill>
                  <a:srgbClr val="192E5A"/>
                </a:solidFill>
              </a:rPr>
              <a:t>SONUÇ</a:t>
            </a:r>
          </a:p>
        </p:txBody>
      </p:sp>
      <p:sp>
        <p:nvSpPr>
          <p:cNvPr id="5" name="Metin kutusu 4">
            <a:extLst>
              <a:ext uri="{FF2B5EF4-FFF2-40B4-BE49-F238E27FC236}">
                <a16:creationId xmlns:a16="http://schemas.microsoft.com/office/drawing/2014/main" id="{8E31C37B-95BE-BC78-0908-8BD39D741B12}"/>
              </a:ext>
            </a:extLst>
          </p:cNvPr>
          <p:cNvSpPr txBox="1"/>
          <p:nvPr/>
        </p:nvSpPr>
        <p:spPr>
          <a:xfrm>
            <a:off x="464321" y="1573367"/>
            <a:ext cx="11533973" cy="2862322"/>
          </a:xfrm>
          <a:prstGeom prst="rect">
            <a:avLst/>
          </a:prstGeom>
          <a:noFill/>
        </p:spPr>
        <p:txBody>
          <a:bodyPr wrap="square" rtlCol="0">
            <a:spAutoFit/>
          </a:bodyPr>
          <a:lstStyle/>
          <a:p>
            <a:pPr marL="342900" indent="-342900" algn="just">
              <a:buFont typeface="Wingdings" panose="05000000000000000000" pitchFamily="2" charset="2"/>
              <a:buChar char="v"/>
            </a:pPr>
            <a:r>
              <a:rPr lang="tr-TR" sz="2000" dirty="0">
                <a:solidFill>
                  <a:srgbClr val="192E5A"/>
                </a:solidFill>
              </a:rPr>
              <a:t>Stratejik Plan’da yer alan 4 stratejik amaç altında tanımlı 18 stratejik hedef ve bu hedeflere ilişkin 63 performans göstergesinin 2026 yılı izleme ve değerlendirme faaliyeti, Ağustos ayında gerçekleştirilmiştir.</a:t>
            </a:r>
          </a:p>
          <a:p>
            <a:r>
              <a:rPr lang="tr-TR" sz="2000" dirty="0">
                <a:solidFill>
                  <a:srgbClr val="192E5A"/>
                </a:solidFill>
              </a:rPr>
              <a:t> </a:t>
            </a:r>
          </a:p>
          <a:p>
            <a:pPr marL="342900" indent="-342900" algn="just">
              <a:buFont typeface="Wingdings" panose="05000000000000000000" pitchFamily="2" charset="2"/>
              <a:buChar char="v"/>
            </a:pPr>
            <a:r>
              <a:rPr lang="tr-TR" sz="2000" dirty="0">
                <a:solidFill>
                  <a:srgbClr val="192E5A"/>
                </a:solidFill>
              </a:rPr>
              <a:t>Yapılan değerlendirmeler neticesinde, 2 hedef kartında performans gerçekleşme düzeyinin %100,00 olduğu; 8 hedef kartında performansın %50,00 ve üzerinde gerçekleştiği; 8 hedef kartında ise performans düzeyinin %50,00’nin altında kaldığı tespit edilmiştir.</a:t>
            </a:r>
          </a:p>
          <a:p>
            <a:pPr marL="342900" indent="-342900">
              <a:buFont typeface="Wingdings" panose="05000000000000000000" pitchFamily="2" charset="2"/>
              <a:buChar char="v"/>
            </a:pPr>
            <a:endParaRPr lang="tr-TR" sz="2000" dirty="0">
              <a:solidFill>
                <a:srgbClr val="192E5A"/>
              </a:solidFill>
            </a:endParaRPr>
          </a:p>
          <a:p>
            <a:pPr marL="342900" indent="-342900">
              <a:buFont typeface="Wingdings" panose="05000000000000000000" pitchFamily="2" charset="2"/>
              <a:buChar char="v"/>
            </a:pPr>
            <a:endParaRPr lang="tr-TR" sz="2000" dirty="0">
              <a:solidFill>
                <a:srgbClr val="192E5A"/>
              </a:solidFill>
            </a:endParaRPr>
          </a:p>
          <a:p>
            <a:pPr marL="342900" indent="-342900">
              <a:buFont typeface="Wingdings" panose="05000000000000000000" pitchFamily="2" charset="2"/>
              <a:buChar char="v"/>
            </a:pPr>
            <a:endParaRPr lang="tr-TR" sz="2000" dirty="0">
              <a:solidFill>
                <a:srgbClr val="192E5A"/>
              </a:solidFill>
            </a:endParaRPr>
          </a:p>
        </p:txBody>
      </p:sp>
    </p:spTree>
    <p:extLst>
      <p:ext uri="{BB962C8B-B14F-4D97-AF65-F5344CB8AC3E}">
        <p14:creationId xmlns:p14="http://schemas.microsoft.com/office/powerpoint/2010/main" val="2116591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F23155-0730-763C-1C7E-09E478F10831}"/>
            </a:ext>
          </a:extLst>
        </p:cNvPr>
        <p:cNvGrpSpPr/>
        <p:nvPr/>
      </p:nvGrpSpPr>
      <p:grpSpPr>
        <a:xfrm>
          <a:off x="0" y="0"/>
          <a:ext cx="0" cy="0"/>
          <a:chOff x="0" y="0"/>
          <a:chExt cx="0" cy="0"/>
        </a:xfrm>
      </p:grpSpPr>
      <p:sp>
        <p:nvSpPr>
          <p:cNvPr id="7" name="Metin kutusu 6">
            <a:extLst>
              <a:ext uri="{FF2B5EF4-FFF2-40B4-BE49-F238E27FC236}">
                <a16:creationId xmlns:a16="http://schemas.microsoft.com/office/drawing/2014/main" id="{3DBB4408-1B80-3688-9838-6F318D6A8AE1}"/>
              </a:ext>
            </a:extLst>
          </p:cNvPr>
          <p:cNvSpPr txBox="1"/>
          <p:nvPr/>
        </p:nvSpPr>
        <p:spPr>
          <a:xfrm>
            <a:off x="1524000" y="1000799"/>
            <a:ext cx="10192284" cy="3785652"/>
          </a:xfrm>
          <a:prstGeom prst="rect">
            <a:avLst/>
          </a:prstGeom>
          <a:noFill/>
        </p:spPr>
        <p:txBody>
          <a:bodyPr wrap="square" rtlCol="0">
            <a:spAutoFit/>
          </a:bodyPr>
          <a:lstStyle/>
          <a:p>
            <a:pPr marL="342900" indent="-342900">
              <a:buFont typeface="Wingdings" panose="05000000000000000000" pitchFamily="2" charset="2"/>
              <a:buChar char="v"/>
            </a:pPr>
            <a:r>
              <a:rPr lang="tr-TR" sz="2000" dirty="0">
                <a:solidFill>
                  <a:srgbClr val="192E5A"/>
                </a:solidFill>
              </a:rPr>
              <a:t>Buna göre; </a:t>
            </a:r>
          </a:p>
          <a:p>
            <a:pPr marL="342900" indent="-342900">
              <a:buFont typeface="Wingdings" panose="05000000000000000000" pitchFamily="2" charset="2"/>
              <a:buChar char="v"/>
            </a:pPr>
            <a:endParaRPr lang="tr-TR" sz="2000" dirty="0">
              <a:solidFill>
                <a:srgbClr val="192E5A"/>
              </a:solidFill>
            </a:endParaRPr>
          </a:p>
          <a:p>
            <a:pPr marL="800100" lvl="1" indent="-342900">
              <a:buFont typeface="Wingdings" panose="05000000000000000000" pitchFamily="2" charset="2"/>
              <a:buChar char="v"/>
            </a:pPr>
            <a:r>
              <a:rPr lang="tr-TR" sz="2000" dirty="0">
                <a:solidFill>
                  <a:srgbClr val="192E5A"/>
                </a:solidFill>
              </a:rPr>
              <a:t>2 adet hedef kartının performansı % 100,00 olmuştur. Bu hedefler Hedef 4.2 ve Hedef 4.4 numaralı kartlardır.</a:t>
            </a:r>
          </a:p>
          <a:p>
            <a:pPr marL="800100" lvl="1" indent="-342900">
              <a:buFont typeface="Wingdings" panose="05000000000000000000" pitchFamily="2" charset="2"/>
              <a:buChar char="v"/>
            </a:pPr>
            <a:endParaRPr lang="tr-TR" sz="2000" dirty="0">
              <a:solidFill>
                <a:srgbClr val="192E5A"/>
              </a:solidFill>
            </a:endParaRPr>
          </a:p>
          <a:p>
            <a:pPr marL="800100" lvl="1" indent="-342900">
              <a:buFont typeface="Wingdings" panose="05000000000000000000" pitchFamily="2" charset="2"/>
              <a:buChar char="v"/>
            </a:pPr>
            <a:r>
              <a:rPr lang="tr-TR" sz="2000" dirty="0">
                <a:solidFill>
                  <a:srgbClr val="192E5A"/>
                </a:solidFill>
              </a:rPr>
              <a:t>8 adet hedef kartının performansı % 50 ve üzerinde olmuştur. Bu hedefler Hedef 1.4, Hedef 1.5 Hedef 1.6, Hedef 2.2, Hedef 2.3, Hedef 2.5, Hedef 3.1 ve Hedef 3.2 numaralı kartlardır.</a:t>
            </a:r>
          </a:p>
          <a:p>
            <a:pPr marL="800100" lvl="1" indent="-342900">
              <a:buFont typeface="Wingdings" panose="05000000000000000000" pitchFamily="2" charset="2"/>
              <a:buChar char="v"/>
            </a:pPr>
            <a:endParaRPr lang="tr-TR" sz="2000" dirty="0">
              <a:solidFill>
                <a:srgbClr val="192E5A"/>
              </a:solidFill>
            </a:endParaRPr>
          </a:p>
          <a:p>
            <a:pPr marL="800100" lvl="1" indent="-342900">
              <a:buFont typeface="Wingdings" panose="05000000000000000000" pitchFamily="2" charset="2"/>
              <a:buChar char="v"/>
            </a:pPr>
            <a:r>
              <a:rPr lang="tr-TR" sz="2000" dirty="0">
                <a:solidFill>
                  <a:srgbClr val="192E5A"/>
                </a:solidFill>
              </a:rPr>
              <a:t>8 adet hedef kartının performansı % 50’nin altında olmuştur. Bu hedefler Hedef 1.1, Hedef 1.2, Hedef 1.3, Hedef 2.1, Hedef 2.4 , Hedef 3.3, Hedef 4.1 ve Hedef 4.3 numaralı kartlardır.</a:t>
            </a:r>
          </a:p>
        </p:txBody>
      </p:sp>
      <p:sp>
        <p:nvSpPr>
          <p:cNvPr id="3" name="Metin kutusu 2">
            <a:extLst>
              <a:ext uri="{FF2B5EF4-FFF2-40B4-BE49-F238E27FC236}">
                <a16:creationId xmlns:a16="http://schemas.microsoft.com/office/drawing/2014/main" id="{AD7EBCFC-653C-BC7E-F109-6656E48F44A7}"/>
              </a:ext>
            </a:extLst>
          </p:cNvPr>
          <p:cNvSpPr txBox="1"/>
          <p:nvPr/>
        </p:nvSpPr>
        <p:spPr>
          <a:xfrm>
            <a:off x="1321831" y="412681"/>
            <a:ext cx="2871270" cy="400110"/>
          </a:xfrm>
          <a:prstGeom prst="rect">
            <a:avLst/>
          </a:prstGeom>
          <a:noFill/>
        </p:spPr>
        <p:txBody>
          <a:bodyPr wrap="square" rtlCol="0">
            <a:spAutoFit/>
          </a:bodyPr>
          <a:lstStyle/>
          <a:p>
            <a:r>
              <a:rPr lang="tr-TR" sz="2000" b="1" dirty="0">
                <a:solidFill>
                  <a:srgbClr val="192E5A"/>
                </a:solidFill>
              </a:rPr>
              <a:t>SONUÇ</a:t>
            </a:r>
          </a:p>
        </p:txBody>
      </p:sp>
    </p:spTree>
    <p:extLst>
      <p:ext uri="{BB962C8B-B14F-4D97-AF65-F5344CB8AC3E}">
        <p14:creationId xmlns:p14="http://schemas.microsoft.com/office/powerpoint/2010/main" val="200643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5B4CB9-7134-51C6-39C7-B01BA0F5861B}"/>
            </a:ext>
          </a:extLst>
        </p:cNvPr>
        <p:cNvGrpSpPr/>
        <p:nvPr/>
      </p:nvGrpSpPr>
      <p:grpSpPr>
        <a:xfrm>
          <a:off x="0" y="0"/>
          <a:ext cx="0" cy="0"/>
          <a:chOff x="0" y="0"/>
          <a:chExt cx="0" cy="0"/>
        </a:xfrm>
      </p:grpSpPr>
      <p:sp>
        <p:nvSpPr>
          <p:cNvPr id="6" name="Metin kutusu 5">
            <a:extLst>
              <a:ext uri="{FF2B5EF4-FFF2-40B4-BE49-F238E27FC236}">
                <a16:creationId xmlns:a16="http://schemas.microsoft.com/office/drawing/2014/main" id="{ABDD9366-D6AA-24FD-236D-D1BD6F3DD5BB}"/>
              </a:ext>
            </a:extLst>
          </p:cNvPr>
          <p:cNvSpPr txBox="1"/>
          <p:nvPr/>
        </p:nvSpPr>
        <p:spPr>
          <a:xfrm>
            <a:off x="527071" y="1322418"/>
            <a:ext cx="11137858" cy="3170099"/>
          </a:xfrm>
          <a:prstGeom prst="rect">
            <a:avLst/>
          </a:prstGeom>
          <a:noFill/>
        </p:spPr>
        <p:txBody>
          <a:bodyPr wrap="square" rtlCol="0">
            <a:spAutoFit/>
          </a:bodyPr>
          <a:lstStyle/>
          <a:p>
            <a:pPr marL="342900" indent="-342900" algn="just">
              <a:buFont typeface="Wingdings" panose="05000000000000000000" pitchFamily="2" charset="2"/>
              <a:buChar char="v"/>
            </a:pPr>
            <a:r>
              <a:rPr lang="tr-TR" sz="2000" dirty="0">
                <a:solidFill>
                  <a:srgbClr val="192E5A"/>
                </a:solidFill>
              </a:rPr>
              <a:t>2026 yılı Ocak-Haziran dönemi Stratejik Plan izleme sonuçları, Üniversitemizin stratejik hedeflerinin önemli bir bölümünde yıl sonu hedeflerine ulaşma yönünde ilerleme kaydedildiğini göstermektedir.</a:t>
            </a:r>
          </a:p>
          <a:p>
            <a:pPr marL="342900" indent="-342900" algn="just">
              <a:buFont typeface="Wingdings" panose="05000000000000000000" pitchFamily="2" charset="2"/>
              <a:buChar char="v"/>
            </a:pPr>
            <a:endParaRPr lang="tr-TR" sz="2000" dirty="0">
              <a:solidFill>
                <a:srgbClr val="192E5A"/>
              </a:solidFill>
            </a:endParaRPr>
          </a:p>
          <a:p>
            <a:pPr marL="342900" indent="-342900" algn="just">
              <a:buFont typeface="Wingdings" panose="05000000000000000000" pitchFamily="2" charset="2"/>
              <a:buChar char="v"/>
            </a:pPr>
            <a:r>
              <a:rPr lang="tr-TR" sz="2000" dirty="0">
                <a:solidFill>
                  <a:srgbClr val="192E5A"/>
                </a:solidFill>
              </a:rPr>
              <a:t>Bununla birlikte, bazı hedeflerde ilk altı aylık dönemin niteliğinden kaynaklanan dönemsel etkiler, bazı göstergelerde ise veri güncelliği ve hesaplama yöntemine ilişkin hususlar nedeniyle gerçekleşme değerlerinin yıl sonu performansını tek başına yansıtmadığı görülmektedir.</a:t>
            </a:r>
          </a:p>
          <a:p>
            <a:pPr marL="342900" indent="-342900" algn="just">
              <a:buFont typeface="Wingdings" panose="05000000000000000000" pitchFamily="2" charset="2"/>
              <a:buChar char="v"/>
            </a:pPr>
            <a:endParaRPr lang="tr-TR" sz="2000" dirty="0">
              <a:solidFill>
                <a:srgbClr val="192E5A"/>
              </a:solidFill>
            </a:endParaRPr>
          </a:p>
          <a:p>
            <a:pPr marL="342900" indent="-342900" algn="just">
              <a:buFont typeface="Wingdings" panose="05000000000000000000" pitchFamily="2" charset="2"/>
              <a:buChar char="v"/>
            </a:pPr>
            <a:r>
              <a:rPr lang="tr-TR" sz="2000" dirty="0">
                <a:solidFill>
                  <a:srgbClr val="192E5A"/>
                </a:solidFill>
              </a:rPr>
              <a:t>Yılın ikinci yarısında önceliğin; veri kalitesinin güçlendirilmesi, hedeflerden sapma gösteren alanlarda iyileştirici faaliyetlerin artırılması ve yıl sonu hedeflerine ulaşmayı destekleyecek uygulamaların etkin biçimde izlenmesi önerilmektedir.</a:t>
            </a:r>
          </a:p>
        </p:txBody>
      </p:sp>
      <p:sp>
        <p:nvSpPr>
          <p:cNvPr id="3" name="Metin kutusu 2">
            <a:extLst>
              <a:ext uri="{FF2B5EF4-FFF2-40B4-BE49-F238E27FC236}">
                <a16:creationId xmlns:a16="http://schemas.microsoft.com/office/drawing/2014/main" id="{C752A36F-44B5-8E36-7A6D-A32F1BE25D88}"/>
              </a:ext>
            </a:extLst>
          </p:cNvPr>
          <p:cNvSpPr txBox="1"/>
          <p:nvPr/>
        </p:nvSpPr>
        <p:spPr>
          <a:xfrm>
            <a:off x="527071" y="754513"/>
            <a:ext cx="2871270" cy="400110"/>
          </a:xfrm>
          <a:prstGeom prst="rect">
            <a:avLst/>
          </a:prstGeom>
          <a:noFill/>
        </p:spPr>
        <p:txBody>
          <a:bodyPr wrap="square" rtlCol="0">
            <a:spAutoFit/>
          </a:bodyPr>
          <a:lstStyle/>
          <a:p>
            <a:r>
              <a:rPr lang="tr-TR" sz="2000" b="1" dirty="0">
                <a:solidFill>
                  <a:srgbClr val="192E5A"/>
                </a:solidFill>
              </a:rPr>
              <a:t>SONUÇ</a:t>
            </a:r>
          </a:p>
        </p:txBody>
      </p:sp>
    </p:spTree>
    <p:extLst>
      <p:ext uri="{BB962C8B-B14F-4D97-AF65-F5344CB8AC3E}">
        <p14:creationId xmlns:p14="http://schemas.microsoft.com/office/powerpoint/2010/main" val="4147226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098EFE-4166-1EF1-2A23-8A8F3EB12877}"/>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5FC32011-1C74-F258-C13F-AA869C948125}"/>
              </a:ext>
            </a:extLst>
          </p:cNvPr>
          <p:cNvSpPr txBox="1"/>
          <p:nvPr/>
        </p:nvSpPr>
        <p:spPr>
          <a:xfrm>
            <a:off x="527071" y="332649"/>
            <a:ext cx="10206447" cy="400110"/>
          </a:xfrm>
          <a:prstGeom prst="rect">
            <a:avLst/>
          </a:prstGeom>
          <a:noFill/>
        </p:spPr>
        <p:txBody>
          <a:bodyPr wrap="square" rtlCol="0">
            <a:spAutoFit/>
          </a:bodyPr>
          <a:lstStyle>
            <a:defPPr>
              <a:defRPr lang="tr-TR"/>
            </a:defPPr>
            <a:lvl1pPr>
              <a:defRPr sz="2000" b="1">
                <a:solidFill>
                  <a:srgbClr val="192E5A"/>
                </a:solidFill>
              </a:defRPr>
            </a:lvl1pPr>
          </a:lstStyle>
          <a:p>
            <a:r>
              <a:rPr lang="tr-TR" dirty="0"/>
              <a:t>2026 YILI İKİNCİ ALTI AYLIK DÖNEM İÇİN ÖNERİLEN TEDBİRLER</a:t>
            </a:r>
          </a:p>
        </p:txBody>
      </p:sp>
      <p:sp>
        <p:nvSpPr>
          <p:cNvPr id="5" name="Metin kutusu 4">
            <a:extLst>
              <a:ext uri="{FF2B5EF4-FFF2-40B4-BE49-F238E27FC236}">
                <a16:creationId xmlns:a16="http://schemas.microsoft.com/office/drawing/2014/main" id="{8752FC38-FC69-DE44-09FA-1785899651B3}"/>
              </a:ext>
            </a:extLst>
          </p:cNvPr>
          <p:cNvSpPr txBox="1"/>
          <p:nvPr/>
        </p:nvSpPr>
        <p:spPr>
          <a:xfrm>
            <a:off x="527071" y="821338"/>
            <a:ext cx="11266125" cy="5324535"/>
          </a:xfrm>
          <a:prstGeom prst="rect">
            <a:avLst/>
          </a:prstGeom>
          <a:noFill/>
        </p:spPr>
        <p:txBody>
          <a:bodyPr wrap="square" rtlCol="0">
            <a:spAutoFit/>
          </a:bodyPr>
          <a:lstStyle/>
          <a:p>
            <a:pPr marL="342900" indent="-342900">
              <a:buFont typeface="Wingdings" panose="05000000000000000000" pitchFamily="2" charset="2"/>
              <a:buChar char="v"/>
            </a:pPr>
            <a:r>
              <a:rPr lang="tr-TR" sz="2000" dirty="0">
                <a:solidFill>
                  <a:srgbClr val="192E5A"/>
                </a:solidFill>
              </a:rPr>
              <a:t>Veri Kalitesinin Güçlendirilmesi</a:t>
            </a:r>
          </a:p>
          <a:p>
            <a:pPr marL="342900" indent="-342900">
              <a:buFont typeface="Wingdings" panose="05000000000000000000" pitchFamily="2" charset="2"/>
              <a:buChar char="v"/>
            </a:pPr>
            <a:endParaRPr lang="tr-TR" sz="2000" dirty="0">
              <a:solidFill>
                <a:srgbClr val="192E5A"/>
              </a:solidFill>
            </a:endParaRPr>
          </a:p>
          <a:p>
            <a:pPr marL="800100" lvl="1" indent="-342900" algn="just">
              <a:buFont typeface="Wingdings" panose="05000000000000000000" pitchFamily="2" charset="2"/>
              <a:buChar char="v"/>
            </a:pPr>
            <a:r>
              <a:rPr lang="tr-TR" sz="2000" dirty="0">
                <a:solidFill>
                  <a:srgbClr val="192E5A"/>
                </a:solidFill>
              </a:rPr>
              <a:t>Performans göstergelerinde kullanılan verilerin güncelliğinin, doğruluğunun ve hesaplama yöntemlerinin sorumlu birimler tarafından kontrol edilmesi; gerekli durumlarda verilerin yeniden değerlendirilmesi.</a:t>
            </a:r>
          </a:p>
          <a:p>
            <a:pPr marL="800100" lvl="1" indent="-342900" algn="just">
              <a:buFont typeface="Wingdings" panose="05000000000000000000" pitchFamily="2" charset="2"/>
              <a:buChar char="v"/>
            </a:pPr>
            <a:endParaRPr lang="tr-TR" sz="2000" dirty="0">
              <a:solidFill>
                <a:srgbClr val="192E5A"/>
              </a:solidFill>
            </a:endParaRPr>
          </a:p>
          <a:p>
            <a:pPr marL="800100" lvl="1" indent="-342900" algn="just">
              <a:buFont typeface="Wingdings" panose="05000000000000000000" pitchFamily="2" charset="2"/>
              <a:buChar char="v"/>
            </a:pPr>
            <a:r>
              <a:rPr lang="tr-TR" sz="2000" dirty="0">
                <a:solidFill>
                  <a:srgbClr val="192E5A"/>
                </a:solidFill>
              </a:rPr>
              <a:t>İlk altı aylık izleme verilerinde, göstergelerin hesaplanmasında kullanılan sistem verileri ile güncel veriler arasında uyumsuzluk tespit edilmiş olup bu sorunun takip edilmesi gerekmektedir.</a:t>
            </a:r>
          </a:p>
          <a:p>
            <a:pPr marL="800100" lvl="1" indent="-342900">
              <a:buFont typeface="Wingdings" panose="05000000000000000000" pitchFamily="2" charset="2"/>
              <a:buChar char="v"/>
            </a:pPr>
            <a:endParaRPr lang="tr-TR" sz="2000" dirty="0">
              <a:solidFill>
                <a:srgbClr val="192E5A"/>
              </a:solidFill>
            </a:endParaRPr>
          </a:p>
          <a:p>
            <a:pPr marL="342900" indent="-342900">
              <a:buFont typeface="Wingdings" panose="05000000000000000000" pitchFamily="2" charset="2"/>
              <a:buChar char="v"/>
            </a:pPr>
            <a:r>
              <a:rPr lang="tr-TR" sz="2000" dirty="0">
                <a:solidFill>
                  <a:srgbClr val="192E5A"/>
                </a:solidFill>
              </a:rPr>
              <a:t>Hedeflerden Sapmaların Birim Bazında İzlenmesi</a:t>
            </a:r>
          </a:p>
          <a:p>
            <a:pPr marL="800100" lvl="1" indent="-342900" algn="just">
              <a:buFont typeface="Wingdings" panose="05000000000000000000" pitchFamily="2" charset="2"/>
              <a:buChar char="v"/>
            </a:pPr>
            <a:r>
              <a:rPr lang="tr-TR" sz="2000" dirty="0">
                <a:solidFill>
                  <a:srgbClr val="192E5A"/>
                </a:solidFill>
              </a:rPr>
              <a:t>%50'nin altında kalan hedefler için sorumlu birimlerce yıl sonuna kadar gerçekleştirilecek faaliyetlerin belirlenmesi ve gerçekleşmelerin düzenli olarak takip edilmesi.</a:t>
            </a:r>
          </a:p>
          <a:p>
            <a:endParaRPr lang="tr-TR" sz="2000" dirty="0">
              <a:solidFill>
                <a:srgbClr val="192E5A"/>
              </a:solidFill>
            </a:endParaRPr>
          </a:p>
          <a:p>
            <a:pPr marL="342900" indent="-342900">
              <a:buFont typeface="Wingdings" panose="05000000000000000000" pitchFamily="2" charset="2"/>
              <a:buChar char="v"/>
            </a:pPr>
            <a:r>
              <a:rPr lang="tr-TR" sz="2000" dirty="0">
                <a:solidFill>
                  <a:srgbClr val="192E5A"/>
                </a:solidFill>
              </a:rPr>
              <a:t>Yıl Sonu Hedeflerine Yönelik Faaliyetlerin Önceliklendirilmesi</a:t>
            </a:r>
          </a:p>
          <a:p>
            <a:pPr marL="800100" lvl="1" indent="-342900" algn="just">
              <a:buFont typeface="Wingdings" panose="05000000000000000000" pitchFamily="2" charset="2"/>
              <a:buChar char="v"/>
            </a:pPr>
            <a:r>
              <a:rPr lang="tr-TR" sz="2000" dirty="0">
                <a:solidFill>
                  <a:srgbClr val="192E5A"/>
                </a:solidFill>
              </a:rPr>
              <a:t>Özellikle uluslararasılaşma, bilimsel araştırma, sosyal sorumluluk ve kurumsallaşma alanlarında ikinci altı ayda gerçekleştirilecek faaliyetlerin stratejik hedeflerle ilişkilendirilerek yürütülmesi.</a:t>
            </a:r>
          </a:p>
          <a:p>
            <a:pPr marL="342900" indent="-342900">
              <a:buFont typeface="Wingdings" panose="05000000000000000000" pitchFamily="2" charset="2"/>
              <a:buChar char="v"/>
            </a:pPr>
            <a:endParaRPr lang="tr-TR" sz="2000" dirty="0">
              <a:solidFill>
                <a:srgbClr val="192E5A"/>
              </a:solidFill>
            </a:endParaRPr>
          </a:p>
        </p:txBody>
      </p:sp>
    </p:spTree>
    <p:extLst>
      <p:ext uri="{BB962C8B-B14F-4D97-AF65-F5344CB8AC3E}">
        <p14:creationId xmlns:p14="http://schemas.microsoft.com/office/powerpoint/2010/main" val="3895990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A6CC82-4511-D61E-A627-50D3D6E9D8C4}"/>
            </a:ext>
          </a:extLst>
        </p:cNvPr>
        <p:cNvGrpSpPr/>
        <p:nvPr/>
      </p:nvGrpSpPr>
      <p:grpSpPr>
        <a:xfrm>
          <a:off x="0" y="0"/>
          <a:ext cx="0" cy="0"/>
          <a:chOff x="0" y="0"/>
          <a:chExt cx="0" cy="0"/>
        </a:xfrm>
      </p:grpSpPr>
      <p:sp>
        <p:nvSpPr>
          <p:cNvPr id="6" name="Metin kutusu 5">
            <a:extLst>
              <a:ext uri="{FF2B5EF4-FFF2-40B4-BE49-F238E27FC236}">
                <a16:creationId xmlns:a16="http://schemas.microsoft.com/office/drawing/2014/main" id="{918451F0-A6C7-45A9-F816-4D8025B80E33}"/>
              </a:ext>
            </a:extLst>
          </p:cNvPr>
          <p:cNvSpPr txBox="1"/>
          <p:nvPr/>
        </p:nvSpPr>
        <p:spPr>
          <a:xfrm>
            <a:off x="1318900" y="352927"/>
            <a:ext cx="6850879" cy="400110"/>
          </a:xfrm>
          <a:prstGeom prst="rect">
            <a:avLst/>
          </a:prstGeom>
          <a:noFill/>
        </p:spPr>
        <p:txBody>
          <a:bodyPr wrap="square" rtlCol="0">
            <a:spAutoFit/>
          </a:bodyPr>
          <a:lstStyle/>
          <a:p>
            <a:r>
              <a:rPr lang="tr-TR" sz="2000" b="1" dirty="0">
                <a:solidFill>
                  <a:srgbClr val="192E5A"/>
                </a:solidFill>
              </a:rPr>
              <a:t>GELİŞİME AÇIK HEDEFLERİN DEĞERLENDİRİLMESİ</a:t>
            </a:r>
          </a:p>
        </p:txBody>
      </p:sp>
      <p:sp>
        <p:nvSpPr>
          <p:cNvPr id="7" name="Metin kutusu 6">
            <a:extLst>
              <a:ext uri="{FF2B5EF4-FFF2-40B4-BE49-F238E27FC236}">
                <a16:creationId xmlns:a16="http://schemas.microsoft.com/office/drawing/2014/main" id="{D1CC5D1F-24A1-EE96-71AC-98F07120CC4D}"/>
              </a:ext>
            </a:extLst>
          </p:cNvPr>
          <p:cNvSpPr txBox="1"/>
          <p:nvPr/>
        </p:nvSpPr>
        <p:spPr>
          <a:xfrm>
            <a:off x="871672" y="894009"/>
            <a:ext cx="10989892" cy="5632311"/>
          </a:xfrm>
          <a:prstGeom prst="rect">
            <a:avLst/>
          </a:prstGeom>
          <a:noFill/>
        </p:spPr>
        <p:txBody>
          <a:bodyPr wrap="square" rtlCol="0">
            <a:spAutoFit/>
          </a:bodyPr>
          <a:lstStyle/>
          <a:p>
            <a:pPr marL="457200" indent="-457200" algn="just">
              <a:buFont typeface="+mj-lt"/>
              <a:buAutoNum type="arabicPeriod"/>
            </a:pPr>
            <a:r>
              <a:rPr lang="tr-TR" sz="2000" b="1" u="sng" dirty="0">
                <a:solidFill>
                  <a:srgbClr val="192E5A"/>
                </a:solidFill>
              </a:rPr>
              <a:t>DÖNEMSEL GERÇEKLEŞME NEDENİYLE DÜŞÜK GÖRÜNEN HEDEFLER</a:t>
            </a:r>
          </a:p>
          <a:p>
            <a:pPr marL="457200" indent="-457200" algn="just">
              <a:buFont typeface="+mj-lt"/>
              <a:buAutoNum type="arabicPeriod"/>
            </a:pPr>
            <a:endParaRPr lang="tr-TR" sz="2000" b="1" u="sng" dirty="0">
              <a:solidFill>
                <a:srgbClr val="192E5A"/>
              </a:solidFill>
            </a:endParaRPr>
          </a:p>
          <a:p>
            <a:pPr marL="800100" lvl="1" indent="-342900" algn="just">
              <a:buFont typeface="Wingdings" panose="05000000000000000000" pitchFamily="2" charset="2"/>
              <a:buChar char="v"/>
            </a:pPr>
            <a:r>
              <a:rPr lang="tr-TR" sz="2000" b="1" u="sng" dirty="0">
                <a:solidFill>
                  <a:srgbClr val="192E5A"/>
                </a:solidFill>
              </a:rPr>
              <a:t>Hedef 1.1 – Eğitim-Öğretim Programlarının Niteliğini Artırmak (17,50)</a:t>
            </a:r>
          </a:p>
          <a:p>
            <a:pPr marL="1257300" lvl="2" indent="-342900" algn="just">
              <a:buFont typeface="Wingdings" panose="05000000000000000000" pitchFamily="2" charset="2"/>
              <a:buChar char="v"/>
            </a:pPr>
            <a:r>
              <a:rPr lang="tr-TR" sz="2000" dirty="0">
                <a:solidFill>
                  <a:srgbClr val="192E5A"/>
                </a:solidFill>
              </a:rPr>
              <a:t>Akreditasyon, mezuniyet, yatay geçiş ve YKS tercih süreçlerinin yılın farklı dönemlerinde gerçekleşmesi nedeniyle ilk altı aylık veriler bazı göstergelerde nihai durumu yansıtmamaktadır. Yılın ikinci yarısında verilerin güncellenmesi beklenmektedir.</a:t>
            </a:r>
          </a:p>
          <a:p>
            <a:pPr marL="800100" lvl="1" indent="-342900" algn="just">
              <a:buFont typeface="Wingdings" panose="05000000000000000000" pitchFamily="2" charset="2"/>
              <a:buChar char="v"/>
            </a:pPr>
            <a:r>
              <a:rPr lang="tr-TR" sz="2000" b="1" u="sng" dirty="0">
                <a:solidFill>
                  <a:srgbClr val="192E5A"/>
                </a:solidFill>
              </a:rPr>
              <a:t>Hedef 1.3 – Eğitim ve Öğretimde Uluslararasılaşmayı Artırmak (10,53)</a:t>
            </a:r>
          </a:p>
          <a:p>
            <a:pPr marL="1257300" lvl="2" indent="-342900" algn="just">
              <a:buFont typeface="Wingdings" panose="05000000000000000000" pitchFamily="2" charset="2"/>
              <a:buChar char="v"/>
            </a:pPr>
            <a:r>
              <a:rPr lang="tr-TR" sz="2000" dirty="0">
                <a:solidFill>
                  <a:srgbClr val="192E5A"/>
                </a:solidFill>
              </a:rPr>
              <a:t>Uluslararası öğrenci kabulü ve değişim programlarına ilişkin hareketliliklerin önemli bölümünün ikinci altı aylık dönemde gerçekleşmesi beklenmektedir.</a:t>
            </a:r>
          </a:p>
          <a:p>
            <a:pPr marL="800100" lvl="1" indent="-342900" algn="just">
              <a:buFont typeface="Wingdings" panose="05000000000000000000" pitchFamily="2" charset="2"/>
              <a:buChar char="v"/>
            </a:pPr>
            <a:r>
              <a:rPr lang="tr-TR" sz="2000" b="1" u="sng" dirty="0">
                <a:solidFill>
                  <a:srgbClr val="192E5A"/>
                </a:solidFill>
              </a:rPr>
              <a:t>Hedef 4.1 – Sosyal Sorumluluk, Kültür ve Çevre Bilincine Yönelik Faaliyetleri Artırmak(46,57)</a:t>
            </a:r>
          </a:p>
          <a:p>
            <a:pPr marL="1257300" lvl="2" indent="-342900" algn="just">
              <a:buFont typeface="Wingdings" panose="05000000000000000000" pitchFamily="2" charset="2"/>
              <a:buChar char="v"/>
            </a:pPr>
            <a:r>
              <a:rPr lang="tr-TR" sz="2000" dirty="0">
                <a:solidFill>
                  <a:srgbClr val="192E5A"/>
                </a:solidFill>
              </a:rPr>
              <a:t>Yıl içerisinde planlanan sosyal sorumluluk ve dezavantajlı gruplara yönelik faaliyetlerle gerçekleşmenin artırılması öngörülmektedir.</a:t>
            </a:r>
          </a:p>
          <a:p>
            <a:pPr marL="1257300" lvl="2" indent="-342900" algn="just">
              <a:buFont typeface="Wingdings" panose="05000000000000000000" pitchFamily="2" charset="2"/>
              <a:buChar char="v"/>
            </a:pPr>
            <a:r>
              <a:rPr lang="tr-TR" sz="2000" dirty="0">
                <a:solidFill>
                  <a:srgbClr val="192E5A"/>
                </a:solidFill>
              </a:rPr>
              <a:t>SKS DB ve akademik birimlerin, gösterge kapsamındaki faaliyetlerin yıl sonuna kadar hedeflenen değerlere ulaşmasını sağlayacak şekilde faaliyet planlamalarını ivedilikle gerçekleştirmeleri gerektiği değerlendirilmiştir.</a:t>
            </a:r>
          </a:p>
          <a:p>
            <a:pPr marL="1257300" lvl="2" indent="-342900" algn="just">
              <a:buFont typeface="Wingdings" panose="05000000000000000000" pitchFamily="2" charset="2"/>
              <a:buChar char="v"/>
            </a:pPr>
            <a:endParaRPr lang="tr-TR" sz="2000" dirty="0">
              <a:solidFill>
                <a:srgbClr val="192E5A"/>
              </a:solidFill>
            </a:endParaRPr>
          </a:p>
          <a:p>
            <a:pPr marL="800100" lvl="1" indent="-342900" algn="just">
              <a:buFont typeface="Wingdings" panose="05000000000000000000" pitchFamily="2" charset="2"/>
              <a:buChar char="v"/>
            </a:pPr>
            <a:r>
              <a:rPr lang="tr-TR" sz="2000" b="1" u="sng" dirty="0">
                <a:solidFill>
                  <a:srgbClr val="192E5A"/>
                </a:solidFill>
              </a:rPr>
              <a:t>PG 3.3.1 Kurum Kültüründen Memnuniyet Düzeyi (0,00)</a:t>
            </a:r>
          </a:p>
          <a:p>
            <a:pPr marL="1257300" lvl="2" indent="-342900" algn="just">
              <a:buFont typeface="Wingdings" panose="05000000000000000000" pitchFamily="2" charset="2"/>
              <a:buChar char="v"/>
            </a:pPr>
            <a:r>
              <a:rPr lang="tr-TR" sz="2000" dirty="0">
                <a:solidFill>
                  <a:srgbClr val="192E5A"/>
                </a:solidFill>
              </a:rPr>
              <a:t>İlk altı ayda 0 çünkü gösterge yıl sonunda yapılacak anket sonucuna göre hesaplanıyor.</a:t>
            </a:r>
          </a:p>
        </p:txBody>
      </p:sp>
    </p:spTree>
    <p:extLst>
      <p:ext uri="{BB962C8B-B14F-4D97-AF65-F5344CB8AC3E}">
        <p14:creationId xmlns:p14="http://schemas.microsoft.com/office/powerpoint/2010/main" val="197662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22FAD7-46CD-E7EB-2185-BA180049D59F}"/>
            </a:ext>
          </a:extLst>
        </p:cNvPr>
        <p:cNvGrpSpPr/>
        <p:nvPr/>
      </p:nvGrpSpPr>
      <p:grpSpPr>
        <a:xfrm>
          <a:off x="0" y="0"/>
          <a:ext cx="0" cy="0"/>
          <a:chOff x="0" y="0"/>
          <a:chExt cx="0" cy="0"/>
        </a:xfrm>
      </p:grpSpPr>
      <p:sp>
        <p:nvSpPr>
          <p:cNvPr id="6" name="Metin kutusu 5">
            <a:extLst>
              <a:ext uri="{FF2B5EF4-FFF2-40B4-BE49-F238E27FC236}">
                <a16:creationId xmlns:a16="http://schemas.microsoft.com/office/drawing/2014/main" id="{07F7C7DE-B843-CB76-D361-F4B259D5A936}"/>
              </a:ext>
            </a:extLst>
          </p:cNvPr>
          <p:cNvSpPr txBox="1"/>
          <p:nvPr/>
        </p:nvSpPr>
        <p:spPr>
          <a:xfrm>
            <a:off x="527071" y="1322418"/>
            <a:ext cx="11394312" cy="6217087"/>
          </a:xfrm>
          <a:prstGeom prst="rect">
            <a:avLst/>
          </a:prstGeom>
          <a:noFill/>
        </p:spPr>
        <p:txBody>
          <a:bodyPr wrap="square" rtlCol="0">
            <a:spAutoFit/>
          </a:bodyPr>
          <a:lstStyle/>
          <a:p>
            <a:pPr marL="457200" indent="-457200" algn="just">
              <a:buFont typeface="+mj-lt"/>
              <a:buAutoNum type="arabicPeriod" startAt="2"/>
            </a:pPr>
            <a:r>
              <a:rPr lang="tr-TR" sz="2000" b="1" u="sng" dirty="0">
                <a:solidFill>
                  <a:srgbClr val="192E5A"/>
                </a:solidFill>
              </a:rPr>
              <a:t>VERİ TOPLAMA VE DOĞRULAMA SÜRECİNDE ÖNE ÇIKAN HEDEFLER</a:t>
            </a:r>
          </a:p>
          <a:p>
            <a:pPr marL="457200" indent="-457200" algn="just">
              <a:buFont typeface="+mj-lt"/>
              <a:buAutoNum type="arabicPeriod" startAt="2"/>
            </a:pPr>
            <a:endParaRPr lang="tr-TR" sz="2000" b="1" u="sng" dirty="0">
              <a:solidFill>
                <a:srgbClr val="192E5A"/>
              </a:solidFill>
            </a:endParaRPr>
          </a:p>
          <a:p>
            <a:pPr marL="914400" lvl="1" indent="-457200" algn="just">
              <a:buFont typeface="Wingdings" panose="05000000000000000000" pitchFamily="2" charset="2"/>
              <a:buChar char="v"/>
            </a:pPr>
            <a:r>
              <a:rPr lang="tr-TR" sz="2000" b="1" u="sng" dirty="0">
                <a:solidFill>
                  <a:srgbClr val="192E5A"/>
                </a:solidFill>
              </a:rPr>
              <a:t>Hedef 2.1 – Öğretim Elemanı Başına Düşen Nitelikli Yayın Sayısını Artırmak (0,00)</a:t>
            </a:r>
          </a:p>
          <a:p>
            <a:pPr marL="1371600" lvl="2" indent="-457200" algn="just">
              <a:buFont typeface="Wingdings" panose="05000000000000000000" pitchFamily="2" charset="2"/>
              <a:buChar char="v"/>
            </a:pPr>
            <a:endParaRPr lang="tr-TR" sz="2000" dirty="0">
              <a:solidFill>
                <a:srgbClr val="192E5A"/>
              </a:solidFill>
            </a:endParaRPr>
          </a:p>
          <a:p>
            <a:pPr marL="1371600" lvl="2" indent="-457200" algn="just">
              <a:buFont typeface="Wingdings" panose="05000000000000000000" pitchFamily="2" charset="2"/>
              <a:buChar char="v"/>
            </a:pPr>
            <a:r>
              <a:rPr lang="tr-TR" sz="2000" dirty="0">
                <a:solidFill>
                  <a:srgbClr val="192E5A"/>
                </a:solidFill>
              </a:rPr>
              <a:t>İlk altı aylık izleme verilerinde, göstergelerin hesaplanmasında kullanılan sistem verileri ile güncel veriler arasında uyumsuzluk tespit edilmiştir.</a:t>
            </a:r>
          </a:p>
          <a:p>
            <a:pPr marL="1371600" lvl="2" indent="-457200" algn="just">
              <a:buFont typeface="Wingdings" panose="05000000000000000000" pitchFamily="2" charset="2"/>
              <a:buChar char="v"/>
            </a:pPr>
            <a:r>
              <a:rPr lang="tr-TR" sz="2000" dirty="0">
                <a:solidFill>
                  <a:srgbClr val="192E5A"/>
                </a:solidFill>
              </a:rPr>
              <a:t>Performans göstergelerine ilişkin verilerin güncellenerek yeniden değerlendirilmesi; veri kaynaklarının ve hesaplama yöntemlerinin izleme dönemleri öncesinde kontrol edilmesi önerilmektedir.</a:t>
            </a:r>
          </a:p>
          <a:p>
            <a:pPr marL="1371600" lvl="2" indent="-457200" algn="just">
              <a:buFont typeface="Wingdings" panose="05000000000000000000" pitchFamily="2" charset="2"/>
              <a:buChar char="v"/>
            </a:pPr>
            <a:endParaRPr lang="tr-TR" sz="2000" dirty="0">
              <a:solidFill>
                <a:srgbClr val="192E5A"/>
              </a:solidFill>
            </a:endParaRPr>
          </a:p>
          <a:p>
            <a:pPr marL="1371600" lvl="2" indent="-457200" algn="just">
              <a:buFont typeface="Wingdings" panose="05000000000000000000" pitchFamily="2" charset="2"/>
              <a:buChar char="v"/>
            </a:pPr>
            <a:r>
              <a:rPr lang="tr-TR" sz="2000" b="1" u="sng" dirty="0">
                <a:solidFill>
                  <a:srgbClr val="192E5A"/>
                </a:solidFill>
              </a:rPr>
              <a:t>ÖNEMLİ TESPİT</a:t>
            </a:r>
          </a:p>
          <a:p>
            <a:pPr marL="1828800" lvl="3" indent="-457200" algn="just">
              <a:buFont typeface="Wingdings" panose="05000000000000000000" pitchFamily="2" charset="2"/>
              <a:buChar char="v"/>
            </a:pPr>
            <a:r>
              <a:rPr lang="tr-TR" sz="2000" b="1" dirty="0">
                <a:solidFill>
                  <a:srgbClr val="192E5A"/>
                </a:solidFill>
              </a:rPr>
              <a:t>Sistemdeki mevcut veriler ile güncel gerçekleşmeler arasında uyumsuzluk bulunduğu görülmüştür. Bu nedenle hedef kartı performansının sağlıklı biçimde değerlendirilebilmesi için öncelikle verilerin güncellenmesi ve doğrulanması gerekmektedir. </a:t>
            </a:r>
            <a:r>
              <a:rPr lang="tr-TR" sz="2000" b="1" u="sng" dirty="0">
                <a:solidFill>
                  <a:srgbClr val="192E5A"/>
                </a:solidFill>
              </a:rPr>
              <a:t>(Hedef kartı performansı, izleme sisteminde yer alan mevcut gerçekleşme değerleri üzerinden hesaplanmıştır.)</a:t>
            </a:r>
          </a:p>
          <a:p>
            <a:pPr marL="914400" lvl="1" indent="-457200">
              <a:buFont typeface="Wingdings" panose="05000000000000000000" pitchFamily="2" charset="2"/>
              <a:buChar char="v"/>
            </a:pPr>
            <a:endParaRPr lang="tr-TR" sz="2000" b="1" u="sng" dirty="0">
              <a:solidFill>
                <a:srgbClr val="192E5A"/>
              </a:solidFill>
            </a:endParaRPr>
          </a:p>
          <a:p>
            <a:pPr marL="914400" lvl="1" indent="-457200">
              <a:buFont typeface="Wingdings" panose="05000000000000000000" pitchFamily="2" charset="2"/>
              <a:buChar char="v"/>
            </a:pPr>
            <a:endParaRPr lang="tr-TR" sz="2000" b="1" u="sng" dirty="0">
              <a:solidFill>
                <a:srgbClr val="192E5A"/>
              </a:solidFill>
            </a:endParaRPr>
          </a:p>
          <a:p>
            <a:pPr marL="914400" lvl="1" indent="-457200">
              <a:buFont typeface="Wingdings" panose="05000000000000000000" pitchFamily="2" charset="2"/>
              <a:buChar char="v"/>
            </a:pPr>
            <a:endParaRPr lang="tr-TR" sz="2000" b="1" u="sng" dirty="0">
              <a:solidFill>
                <a:srgbClr val="192E5A"/>
              </a:solidFill>
            </a:endParaRPr>
          </a:p>
          <a:p>
            <a:pPr marL="914400" lvl="1" indent="-457200">
              <a:buFont typeface="Wingdings" panose="05000000000000000000" pitchFamily="2" charset="2"/>
              <a:buChar char="v"/>
            </a:pPr>
            <a:endParaRPr lang="tr-TR" sz="2000" b="1" u="sng" dirty="0">
              <a:solidFill>
                <a:srgbClr val="192E5A"/>
              </a:solidFill>
            </a:endParaRPr>
          </a:p>
        </p:txBody>
      </p:sp>
      <p:sp>
        <p:nvSpPr>
          <p:cNvPr id="3" name="Metin kutusu 2">
            <a:extLst>
              <a:ext uri="{FF2B5EF4-FFF2-40B4-BE49-F238E27FC236}">
                <a16:creationId xmlns:a16="http://schemas.microsoft.com/office/drawing/2014/main" id="{DAC29654-A684-C9F7-2934-6DC20D0674F7}"/>
              </a:ext>
            </a:extLst>
          </p:cNvPr>
          <p:cNvSpPr txBox="1"/>
          <p:nvPr/>
        </p:nvSpPr>
        <p:spPr>
          <a:xfrm>
            <a:off x="284858" y="651965"/>
            <a:ext cx="6850879" cy="400110"/>
          </a:xfrm>
          <a:prstGeom prst="rect">
            <a:avLst/>
          </a:prstGeom>
          <a:noFill/>
        </p:spPr>
        <p:txBody>
          <a:bodyPr wrap="square" rtlCol="0">
            <a:spAutoFit/>
          </a:bodyPr>
          <a:lstStyle/>
          <a:p>
            <a:r>
              <a:rPr lang="tr-TR" sz="2000" b="1" dirty="0">
                <a:solidFill>
                  <a:srgbClr val="192E5A"/>
                </a:solidFill>
              </a:rPr>
              <a:t>GELİŞİME AÇIK HEDEFLERİN DEĞERLENDİRİLMESİ</a:t>
            </a:r>
          </a:p>
        </p:txBody>
      </p:sp>
    </p:spTree>
    <p:extLst>
      <p:ext uri="{BB962C8B-B14F-4D97-AF65-F5344CB8AC3E}">
        <p14:creationId xmlns:p14="http://schemas.microsoft.com/office/powerpoint/2010/main" val="3653342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8581CE-729D-A81F-69E4-C9BB8F329EC2}"/>
            </a:ext>
          </a:extLst>
        </p:cNvPr>
        <p:cNvGrpSpPr/>
        <p:nvPr/>
      </p:nvGrpSpPr>
      <p:grpSpPr>
        <a:xfrm>
          <a:off x="0" y="0"/>
          <a:ext cx="0" cy="0"/>
          <a:chOff x="0" y="0"/>
          <a:chExt cx="0" cy="0"/>
        </a:xfrm>
      </p:grpSpPr>
      <p:sp>
        <p:nvSpPr>
          <p:cNvPr id="6" name="Metin kutusu 5">
            <a:extLst>
              <a:ext uri="{FF2B5EF4-FFF2-40B4-BE49-F238E27FC236}">
                <a16:creationId xmlns:a16="http://schemas.microsoft.com/office/drawing/2014/main" id="{ABDDFDC5-FBF9-064D-05FF-FA2E24D33620}"/>
              </a:ext>
            </a:extLst>
          </p:cNvPr>
          <p:cNvSpPr txBox="1"/>
          <p:nvPr/>
        </p:nvSpPr>
        <p:spPr>
          <a:xfrm>
            <a:off x="527071" y="335770"/>
            <a:ext cx="7463247" cy="400110"/>
          </a:xfrm>
          <a:prstGeom prst="rect">
            <a:avLst/>
          </a:prstGeom>
          <a:noFill/>
        </p:spPr>
        <p:txBody>
          <a:bodyPr wrap="square" rtlCol="0">
            <a:spAutoFit/>
          </a:bodyPr>
          <a:lstStyle/>
          <a:p>
            <a:r>
              <a:rPr lang="tr-TR" sz="2000" b="1" dirty="0">
                <a:solidFill>
                  <a:srgbClr val="192E5A"/>
                </a:solidFill>
              </a:rPr>
              <a:t>SONUÇ VE GENEL DEĞERLENDİRME</a:t>
            </a:r>
          </a:p>
        </p:txBody>
      </p:sp>
      <p:sp>
        <p:nvSpPr>
          <p:cNvPr id="3" name="Metin kutusu 2">
            <a:extLst>
              <a:ext uri="{FF2B5EF4-FFF2-40B4-BE49-F238E27FC236}">
                <a16:creationId xmlns:a16="http://schemas.microsoft.com/office/drawing/2014/main" id="{42A5A7FA-59B0-4E23-C753-3CCFFCA8AC54}"/>
              </a:ext>
            </a:extLst>
          </p:cNvPr>
          <p:cNvSpPr txBox="1"/>
          <p:nvPr/>
        </p:nvSpPr>
        <p:spPr>
          <a:xfrm>
            <a:off x="279243" y="735880"/>
            <a:ext cx="11394312" cy="6247864"/>
          </a:xfrm>
          <a:prstGeom prst="rect">
            <a:avLst/>
          </a:prstGeom>
          <a:noFill/>
        </p:spPr>
        <p:txBody>
          <a:bodyPr wrap="square" rtlCol="0">
            <a:spAutoFit/>
          </a:bodyPr>
          <a:lstStyle/>
          <a:p>
            <a:pPr marL="457200" indent="-457200" algn="just">
              <a:buFont typeface="+mj-lt"/>
              <a:buAutoNum type="arabicPeriod" startAt="2"/>
            </a:pPr>
            <a:r>
              <a:rPr lang="tr-TR" sz="2000" b="1" u="sng" dirty="0">
                <a:solidFill>
                  <a:srgbClr val="192E5A"/>
                </a:solidFill>
              </a:rPr>
              <a:t>VERİ TOPLAMA VE DOĞRULAMA SÜRECİNDE ÖNE ÇIKAN HEDEFLER</a:t>
            </a:r>
          </a:p>
          <a:p>
            <a:pPr marL="457200" indent="-457200" algn="just">
              <a:buFont typeface="+mj-lt"/>
              <a:buAutoNum type="arabicPeriod" startAt="2"/>
            </a:pPr>
            <a:endParaRPr lang="tr-TR" sz="2000" b="1" u="sng" dirty="0">
              <a:solidFill>
                <a:srgbClr val="192E5A"/>
              </a:solidFill>
            </a:endParaRPr>
          </a:p>
          <a:p>
            <a:pPr marL="914400" lvl="1" indent="-457200" algn="just">
              <a:buFont typeface="Wingdings" panose="05000000000000000000" pitchFamily="2" charset="2"/>
              <a:buChar char="v"/>
            </a:pPr>
            <a:r>
              <a:rPr lang="tr-TR" sz="2000" b="1" u="sng" dirty="0">
                <a:solidFill>
                  <a:srgbClr val="192E5A"/>
                </a:solidFill>
              </a:rPr>
              <a:t>Hedef 2.4 – Bilimsel Araştırmalarda Uluslararasılaşma Düzeyini Arttırmak (25,00)</a:t>
            </a:r>
          </a:p>
          <a:p>
            <a:pPr marL="1371600" lvl="2" indent="-457200" algn="just">
              <a:buFont typeface="Wingdings" panose="05000000000000000000" pitchFamily="2" charset="2"/>
              <a:buChar char="v"/>
            </a:pPr>
            <a:endParaRPr lang="tr-TR" sz="2000" dirty="0">
              <a:solidFill>
                <a:srgbClr val="192E5A"/>
              </a:solidFill>
            </a:endParaRPr>
          </a:p>
          <a:p>
            <a:pPr marL="1371600" lvl="2" indent="-457200" algn="just">
              <a:buFont typeface="Wingdings" panose="05000000000000000000" pitchFamily="2" charset="2"/>
              <a:buChar char="v"/>
            </a:pPr>
            <a:r>
              <a:rPr lang="tr-TR" sz="2000" dirty="0">
                <a:solidFill>
                  <a:srgbClr val="192E5A"/>
                </a:solidFill>
              </a:rPr>
              <a:t>İlk altı aylık izleme verilerinde, göstergelerin hesaplanmasında kullanılan sistem verileri ile güncel veriler arasında uyumsuzluk tespit edilmiştir.</a:t>
            </a:r>
          </a:p>
          <a:p>
            <a:pPr marL="1371600" lvl="2" indent="-457200" algn="just">
              <a:buFont typeface="Wingdings" panose="05000000000000000000" pitchFamily="2" charset="2"/>
              <a:buChar char="v"/>
            </a:pPr>
            <a:r>
              <a:rPr lang="tr-TR" sz="2000" dirty="0">
                <a:solidFill>
                  <a:srgbClr val="192E5A"/>
                </a:solidFill>
              </a:rPr>
              <a:t>Hedef kartında yer alan göstergelerin gerçekleşme değerleri ile yıl sonu hedefleri karşılaştırıldığında, bazı göstergelerde hedefin altında kalındığı görülmektedir. Ancak yıl içerisinde gerçekleştirilecek uluslararası iş birlikleri, yeni iş birliği ağlarına katılım, uluslararası ortaklı bilimsel proje başvuruları ve devam eden projelerde uluslararası ortaklara yer verilmesi gibi çalışmaların hedeflere ulaşılmasına katkı sağlayabileceği değerlendirilmektedir.</a:t>
            </a:r>
          </a:p>
          <a:p>
            <a:pPr marL="1371600" lvl="2" indent="-457200" algn="just">
              <a:buFont typeface="Wingdings" panose="05000000000000000000" pitchFamily="2" charset="2"/>
              <a:buChar char="v"/>
            </a:pPr>
            <a:r>
              <a:rPr lang="tr-TR" sz="2000" dirty="0">
                <a:solidFill>
                  <a:srgbClr val="192E5A"/>
                </a:solidFill>
              </a:rPr>
              <a:t>Bu doğrultuda, UİO, ilgili akademik birimler ve Proje Ofisi Koordinatörlüğünce uluslararası iş birliklerinin ve proje başvurularının artırılmasına yönelik eylem planlarının hazırlanması; öğretim elemanlarına yönelik bilgilendirme ve yönlendirme faaliyetlerinin artırılması; proje başvuru dönemlerinde dikkat edilmesi gereken hususların duyurulması ve devam eden projelerde uluslararası ortaklara yer verilmesinin teşvik edilmesi önem arz etmektedir..</a:t>
            </a:r>
          </a:p>
          <a:p>
            <a:pPr marL="914400" lvl="1" indent="-457200">
              <a:buFont typeface="Wingdings" panose="05000000000000000000" pitchFamily="2" charset="2"/>
              <a:buChar char="v"/>
            </a:pPr>
            <a:endParaRPr lang="tr-TR" sz="2000" b="1" u="sng" dirty="0">
              <a:solidFill>
                <a:srgbClr val="192E5A"/>
              </a:solidFill>
            </a:endParaRPr>
          </a:p>
          <a:p>
            <a:pPr marL="914400" lvl="1" indent="-457200">
              <a:buFont typeface="Wingdings" panose="05000000000000000000" pitchFamily="2" charset="2"/>
              <a:buChar char="v"/>
            </a:pPr>
            <a:endParaRPr lang="tr-TR" sz="2000" b="1" u="sng" dirty="0">
              <a:solidFill>
                <a:srgbClr val="192E5A"/>
              </a:solidFill>
            </a:endParaRPr>
          </a:p>
          <a:p>
            <a:pPr marL="914400" lvl="1" indent="-457200">
              <a:buFont typeface="Wingdings" panose="05000000000000000000" pitchFamily="2" charset="2"/>
              <a:buChar char="v"/>
            </a:pPr>
            <a:endParaRPr lang="tr-TR" sz="2000" b="1" u="sng" dirty="0">
              <a:solidFill>
                <a:srgbClr val="192E5A"/>
              </a:solidFill>
            </a:endParaRPr>
          </a:p>
          <a:p>
            <a:pPr marL="914400" lvl="1" indent="-457200">
              <a:buFont typeface="Wingdings" panose="05000000000000000000" pitchFamily="2" charset="2"/>
              <a:buChar char="v"/>
            </a:pPr>
            <a:endParaRPr lang="tr-TR" sz="2000" b="1" u="sng" dirty="0">
              <a:solidFill>
                <a:srgbClr val="192E5A"/>
              </a:solidFill>
            </a:endParaRPr>
          </a:p>
        </p:txBody>
      </p:sp>
    </p:spTree>
    <p:extLst>
      <p:ext uri="{BB962C8B-B14F-4D97-AF65-F5344CB8AC3E}">
        <p14:creationId xmlns:p14="http://schemas.microsoft.com/office/powerpoint/2010/main" val="13874886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212936-71AA-469C-0E99-2A4C4FC22F4F}"/>
            </a:ext>
          </a:extLst>
        </p:cNvPr>
        <p:cNvGrpSpPr/>
        <p:nvPr/>
      </p:nvGrpSpPr>
      <p:grpSpPr>
        <a:xfrm>
          <a:off x="0" y="0"/>
          <a:ext cx="0" cy="0"/>
          <a:chOff x="0" y="0"/>
          <a:chExt cx="0" cy="0"/>
        </a:xfrm>
      </p:grpSpPr>
      <p:sp>
        <p:nvSpPr>
          <p:cNvPr id="6" name="Metin kutusu 5">
            <a:extLst>
              <a:ext uri="{FF2B5EF4-FFF2-40B4-BE49-F238E27FC236}">
                <a16:creationId xmlns:a16="http://schemas.microsoft.com/office/drawing/2014/main" id="{CA37ED86-C7C8-A7F2-A313-072FF89B0306}"/>
              </a:ext>
            </a:extLst>
          </p:cNvPr>
          <p:cNvSpPr txBox="1"/>
          <p:nvPr/>
        </p:nvSpPr>
        <p:spPr>
          <a:xfrm>
            <a:off x="527071" y="335770"/>
            <a:ext cx="7463247" cy="400110"/>
          </a:xfrm>
          <a:prstGeom prst="rect">
            <a:avLst/>
          </a:prstGeom>
          <a:noFill/>
        </p:spPr>
        <p:txBody>
          <a:bodyPr wrap="square" rtlCol="0">
            <a:spAutoFit/>
          </a:bodyPr>
          <a:lstStyle/>
          <a:p>
            <a:r>
              <a:rPr lang="tr-TR" sz="2000" b="1" dirty="0">
                <a:solidFill>
                  <a:srgbClr val="192E5A"/>
                </a:solidFill>
              </a:rPr>
              <a:t>SONUÇ VE GENEL DEĞERLENDİRME</a:t>
            </a:r>
          </a:p>
        </p:txBody>
      </p:sp>
      <p:sp>
        <p:nvSpPr>
          <p:cNvPr id="7" name="Metin kutusu 6">
            <a:extLst>
              <a:ext uri="{FF2B5EF4-FFF2-40B4-BE49-F238E27FC236}">
                <a16:creationId xmlns:a16="http://schemas.microsoft.com/office/drawing/2014/main" id="{2D37D59E-70C0-C440-4B6A-767142055AF5}"/>
              </a:ext>
            </a:extLst>
          </p:cNvPr>
          <p:cNvSpPr txBox="1"/>
          <p:nvPr/>
        </p:nvSpPr>
        <p:spPr>
          <a:xfrm>
            <a:off x="527071" y="1000799"/>
            <a:ext cx="10898656" cy="4401205"/>
          </a:xfrm>
          <a:prstGeom prst="rect">
            <a:avLst/>
          </a:prstGeom>
          <a:noFill/>
        </p:spPr>
        <p:txBody>
          <a:bodyPr wrap="square" rtlCol="0">
            <a:spAutoFit/>
          </a:bodyPr>
          <a:lstStyle/>
          <a:p>
            <a:pPr marL="342900" indent="-342900" algn="just">
              <a:buFont typeface="Wingdings" panose="05000000000000000000" pitchFamily="2" charset="2"/>
              <a:buChar char="v"/>
            </a:pPr>
            <a:r>
              <a:rPr lang="tr-TR" sz="2000" dirty="0">
                <a:solidFill>
                  <a:srgbClr val="192E5A"/>
                </a:solidFill>
              </a:rPr>
              <a:t>2026 yılı Ocak-Haziran dönemi Stratejik Plan izleme sonuçları, Üniversitemizin stratejik hedeflerinin önemli bir bölümünde yıl sonu hedeflerine ulaşma yönünde ilerleme kaydedildiğini göstermektedir.</a:t>
            </a:r>
          </a:p>
          <a:p>
            <a:pPr marL="342900" indent="-342900" algn="just">
              <a:buFont typeface="Wingdings" panose="05000000000000000000" pitchFamily="2" charset="2"/>
              <a:buChar char="v"/>
            </a:pPr>
            <a:endParaRPr lang="tr-TR" sz="2000" dirty="0">
              <a:solidFill>
                <a:srgbClr val="192E5A"/>
              </a:solidFill>
            </a:endParaRPr>
          </a:p>
          <a:p>
            <a:pPr marL="342900" indent="-342900" algn="just">
              <a:buFont typeface="Wingdings" panose="05000000000000000000" pitchFamily="2" charset="2"/>
              <a:buChar char="v"/>
            </a:pPr>
            <a:r>
              <a:rPr lang="tr-TR" sz="2000" dirty="0">
                <a:solidFill>
                  <a:srgbClr val="192E5A"/>
                </a:solidFill>
              </a:rPr>
              <a:t>Bununla birlikte, bazı hedeflerde ilk altı aylık dönemin niteliğinden kaynaklanan dönemsel etkiler, bazı göstergelerde ise veri güncelliği ve hesaplama yöntemine ilişkin hususlar nedeniyle gerçekleşme değerlerinin yıl sonu performansını tek başına yansıtmadığı görülmektedir.</a:t>
            </a:r>
          </a:p>
          <a:p>
            <a:pPr marL="342900" indent="-342900" algn="just">
              <a:buFont typeface="Wingdings" panose="05000000000000000000" pitchFamily="2" charset="2"/>
              <a:buChar char="v"/>
            </a:pPr>
            <a:endParaRPr lang="tr-TR" sz="2000" dirty="0">
              <a:solidFill>
                <a:srgbClr val="192E5A"/>
              </a:solidFill>
            </a:endParaRPr>
          </a:p>
          <a:p>
            <a:pPr marL="342900" indent="-342900" algn="just">
              <a:buFont typeface="Wingdings" panose="05000000000000000000" pitchFamily="2" charset="2"/>
              <a:buChar char="v"/>
            </a:pPr>
            <a:r>
              <a:rPr lang="tr-TR" sz="2000" dirty="0">
                <a:solidFill>
                  <a:srgbClr val="192E5A"/>
                </a:solidFill>
              </a:rPr>
              <a:t>Yılın ikinci yarısında önceliğin; veri kalitesinin güçlendirilmesi, hedeflerden sapma gösteren alanlarda iyileştirici faaliyetlerin artırılması ve yıl sonu hedeflerine ulaşmayı destekleyecek uygulamaların etkin biçimde izlenmesine verilmesi önerilmektedir.</a:t>
            </a:r>
          </a:p>
          <a:p>
            <a:pPr marL="342900" indent="-342900" algn="just">
              <a:buFont typeface="Wingdings" panose="05000000000000000000" pitchFamily="2" charset="2"/>
              <a:buChar char="v"/>
            </a:pPr>
            <a:endParaRPr lang="tr-TR" sz="2000" b="1" dirty="0">
              <a:solidFill>
                <a:srgbClr val="192E5A"/>
              </a:solidFill>
            </a:endParaRPr>
          </a:p>
          <a:p>
            <a:pPr marL="342900" indent="-342900" algn="just">
              <a:buFont typeface="Wingdings" panose="05000000000000000000" pitchFamily="2" charset="2"/>
              <a:buChar char="v"/>
            </a:pPr>
            <a:r>
              <a:rPr lang="tr-TR" sz="2000" b="1" dirty="0">
                <a:solidFill>
                  <a:srgbClr val="192E5A"/>
                </a:solidFill>
              </a:rPr>
              <a:t>İzleme sonuçlarının yalnızca mevcut durumu ortaya koyan bir raporlama aracı olarak değil, kurumsal performansı geliştirmeye yönelik karar alma süreçlerinin bir girdisi olarak kullanılması hedeflenmektedir.</a:t>
            </a:r>
          </a:p>
        </p:txBody>
      </p:sp>
    </p:spTree>
    <p:extLst>
      <p:ext uri="{BB962C8B-B14F-4D97-AF65-F5344CB8AC3E}">
        <p14:creationId xmlns:p14="http://schemas.microsoft.com/office/powerpoint/2010/main" val="18921068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Metin kutusu 6"/>
          <p:cNvSpPr txBox="1"/>
          <p:nvPr/>
        </p:nvSpPr>
        <p:spPr>
          <a:xfrm>
            <a:off x="2878693" y="3075057"/>
            <a:ext cx="6434613" cy="707886"/>
          </a:xfrm>
          <a:prstGeom prst="rect">
            <a:avLst/>
          </a:prstGeom>
          <a:noFill/>
        </p:spPr>
        <p:txBody>
          <a:bodyPr wrap="square" rtlCol="0">
            <a:spAutoFit/>
          </a:bodyPr>
          <a:lstStyle/>
          <a:p>
            <a:pPr algn="ctr"/>
            <a:r>
              <a:rPr lang="tr-TR" sz="4000" b="1" dirty="0">
                <a:solidFill>
                  <a:schemeClr val="bg1"/>
                </a:solidFill>
              </a:rPr>
              <a:t>TEŞEKKÜRLER</a:t>
            </a:r>
          </a:p>
        </p:txBody>
      </p:sp>
    </p:spTree>
    <p:extLst>
      <p:ext uri="{BB962C8B-B14F-4D97-AF65-F5344CB8AC3E}">
        <p14:creationId xmlns:p14="http://schemas.microsoft.com/office/powerpoint/2010/main" val="350087489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3806</TotalTime>
  <Words>8650</Words>
  <Application>Microsoft Office PowerPoint</Application>
  <PresentationFormat>Geniş ekran</PresentationFormat>
  <Paragraphs>967</Paragraphs>
  <Slides>38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38</vt:i4>
      </vt:variant>
    </vt:vector>
  </HeadingPairs>
  <TitlesOfParts>
    <vt:vector size="44" baseType="lpstr">
      <vt:lpstr>Arial</vt:lpstr>
      <vt:lpstr>Bahnschrift</vt:lpstr>
      <vt:lpstr>Calibri</vt:lpstr>
      <vt:lpstr>Calibri Light</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Lenovo P350</dc:creator>
  <cp:lastModifiedBy>Oguz</cp:lastModifiedBy>
  <cp:revision>40</cp:revision>
  <dcterms:created xsi:type="dcterms:W3CDTF">2025-02-24T05:15:38Z</dcterms:created>
  <dcterms:modified xsi:type="dcterms:W3CDTF">2026-09-21T11:03:11Z</dcterms:modified>
</cp:coreProperties>
</file>